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6" r:id="rId2"/>
    <p:sldId id="257" r:id="rId3"/>
    <p:sldId id="259" r:id="rId4"/>
    <p:sldId id="260" r:id="rId5"/>
    <p:sldId id="262" r:id="rId6"/>
    <p:sldId id="263" r:id="rId7"/>
    <p:sldId id="264" r:id="rId8"/>
    <p:sldId id="266" r:id="rId9"/>
    <p:sldId id="267" r:id="rId10"/>
    <p:sldId id="268" r:id="rId11"/>
    <p:sldId id="271" r:id="rId12"/>
    <p:sldId id="272" r:id="rId13"/>
    <p:sldId id="269" r:id="rId14"/>
    <p:sldId id="274" r:id="rId15"/>
    <p:sldId id="275" r:id="rId16"/>
  </p:sldIdLst>
  <p:sldSz cx="9144000" cy="6858000" type="screen4x3"/>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sorterViewPr>
    <p:cViewPr>
      <p:scale>
        <a:sx n="80" d="100"/>
        <a:sy n="8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A90FED9A-E202-43AD-A2D0-50D4DA2288EC}" type="datetimeFigureOut">
              <a:rPr lang="en-GB" smtClean="0"/>
              <a:pPr/>
              <a:t>22/05/2021</a:t>
            </a:fld>
            <a:endParaRPr lang="en-GB"/>
          </a:p>
        </p:txBody>
      </p:sp>
      <p:sp>
        <p:nvSpPr>
          <p:cNvPr id="17" name="Footer Placeholder 16"/>
          <p:cNvSpPr>
            <a:spLocks noGrp="1"/>
          </p:cNvSpPr>
          <p:nvPr>
            <p:ph type="ftr" sz="quarter" idx="11"/>
          </p:nvPr>
        </p:nvSpPr>
        <p:spPr>
          <a:xfrm>
            <a:off x="2898648" y="6355080"/>
            <a:ext cx="3474720" cy="365760"/>
          </a:xfrm>
        </p:spPr>
        <p:txBody>
          <a:bodyPr/>
          <a:lstStyle/>
          <a:p>
            <a:endParaRPr lang="en-GB"/>
          </a:p>
        </p:txBody>
      </p:sp>
      <p:sp>
        <p:nvSpPr>
          <p:cNvPr id="29" name="Slide Number Placeholder 28"/>
          <p:cNvSpPr>
            <a:spLocks noGrp="1"/>
          </p:cNvSpPr>
          <p:nvPr>
            <p:ph type="sldNum" sz="quarter" idx="12"/>
          </p:nvPr>
        </p:nvSpPr>
        <p:spPr>
          <a:xfrm>
            <a:off x="1216152" y="6355080"/>
            <a:ext cx="1219200" cy="365760"/>
          </a:xfrm>
        </p:spPr>
        <p:txBody>
          <a:bodyPr/>
          <a:lstStyle/>
          <a:p>
            <a:fld id="{4CB2C33A-5EDF-47D2-92D4-20E5A50E91EE}" type="slidenum">
              <a:rPr lang="en-GB" smtClean="0"/>
              <a:pPr/>
              <a:t>‹#›</a:t>
            </a:fld>
            <a:endParaRPr lang="en-GB"/>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A90FED9A-E202-43AD-A2D0-50D4DA2288EC}" type="datetimeFigureOut">
              <a:rPr lang="en-GB" smtClean="0"/>
              <a:pPr/>
              <a:t>22/05/2021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CB2C33A-5EDF-47D2-92D4-20E5A50E91EE}" type="slidenum">
              <a:rPr lang="en-GB" smtClean="0"/>
              <a:pPr/>
              <a:t>‹#›</a:t>
            </a:fld>
            <a:endParaRPr lang="en-GB"/>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A90FED9A-E202-43AD-A2D0-50D4DA2288EC}" type="datetimeFigureOut">
              <a:rPr lang="en-GB" smtClean="0"/>
              <a:pPr/>
              <a:t>22/05/2021</a:t>
            </a:fld>
            <a:endParaRPr lang="en-GB"/>
          </a:p>
        </p:txBody>
      </p:sp>
      <p:sp>
        <p:nvSpPr>
          <p:cNvPr id="5" name="Footer Placeholder 4"/>
          <p:cNvSpPr>
            <a:spLocks noGrp="1"/>
          </p:cNvSpPr>
          <p:nvPr>
            <p:ph type="ftr" sz="quarter" idx="11"/>
          </p:nvPr>
        </p:nvSpPr>
        <p:spPr>
          <a:xfrm>
            <a:off x="2898648" y="6355080"/>
            <a:ext cx="3474720" cy="365760"/>
          </a:xfrm>
        </p:spPr>
        <p:txBody>
          <a:bodyPr/>
          <a:lstStyle/>
          <a:p>
            <a:endParaRPr lang="en-GB"/>
          </a:p>
        </p:txBody>
      </p:sp>
      <p:sp>
        <p:nvSpPr>
          <p:cNvPr id="6" name="Slide Number Placeholder 5"/>
          <p:cNvSpPr>
            <a:spLocks noGrp="1"/>
          </p:cNvSpPr>
          <p:nvPr>
            <p:ph type="sldNum" sz="quarter" idx="12"/>
          </p:nvPr>
        </p:nvSpPr>
        <p:spPr>
          <a:xfrm>
            <a:off x="1069848" y="6355080"/>
            <a:ext cx="1520952" cy="365760"/>
          </a:xfrm>
        </p:spPr>
        <p:txBody>
          <a:bodyPr/>
          <a:lstStyle/>
          <a:p>
            <a:fld id="{4CB2C33A-5EDF-47D2-92D4-20E5A50E91EE}" type="slidenum">
              <a:rPr lang="en-GB" smtClean="0"/>
              <a:pPr/>
              <a:t>‹#›</a:t>
            </a:fld>
            <a:endParaRPr lang="en-GB"/>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A90FED9A-E202-43AD-A2D0-50D4DA2288EC}" type="datetimeFigureOut">
              <a:rPr lang="en-GB" smtClean="0"/>
              <a:pPr/>
              <a:t>22/05/2021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CB2C33A-5EDF-47D2-92D4-20E5A50E91EE}" type="slidenum">
              <a:rPr lang="en-GB" smtClean="0"/>
              <a:pPr/>
              <a:t>‹#›</a:t>
            </a:fld>
            <a:endParaRPr lang="en-GB"/>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A90FED9A-E202-43AD-A2D0-50D4DA2288EC}" type="datetimeFigureOut">
              <a:rPr lang="en-GB" smtClean="0"/>
              <a:pPr/>
              <a:t>22/05/2021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CB2C33A-5EDF-47D2-92D4-20E5A50E91EE}" type="slidenum">
              <a:rPr lang="en-GB" smtClean="0"/>
              <a:pPr/>
              <a:t>‹#›</a:t>
            </a:fld>
            <a:endParaRPr lang="en-GB"/>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90FED9A-E202-43AD-A2D0-50D4DA2288EC}" type="datetimeFigureOut">
              <a:rPr lang="en-GB" smtClean="0"/>
              <a:pPr/>
              <a:t>22/05/2021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CB2C33A-5EDF-47D2-92D4-20E5A50E91EE}" type="slidenum">
              <a:rPr lang="en-GB" smtClean="0"/>
              <a:pPr/>
              <a:t>‹#›</a:t>
            </a:fld>
            <a:endParaRPr lang="en-GB"/>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0FED9A-E202-43AD-A2D0-50D4DA2288EC}" type="datetimeFigureOut">
              <a:rPr lang="en-GB" smtClean="0"/>
              <a:pPr/>
              <a:t>22/05/2021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CB2C33A-5EDF-47D2-92D4-20E5A50E91EE}" type="slidenum">
              <a:rPr lang="en-GB" smtClean="0"/>
              <a:pPr/>
              <a:t>‹#›</a:t>
            </a:fld>
            <a:endParaRPr lang="en-GB"/>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90FED9A-E202-43AD-A2D0-50D4DA2288EC}" type="datetimeFigureOut">
              <a:rPr lang="en-GB" smtClean="0"/>
              <a:pPr/>
              <a:t>22/05/2021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CB2C33A-5EDF-47D2-92D4-20E5A50E91EE}" type="slidenum">
              <a:rPr lang="en-GB" smtClean="0"/>
              <a:pPr/>
              <a:t>‹#›</a:t>
            </a:fld>
            <a:endParaRPr lang="en-GB"/>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90FED9A-E202-43AD-A2D0-50D4DA2288EC}" type="datetimeFigureOut">
              <a:rPr lang="en-GB" smtClean="0"/>
              <a:pPr/>
              <a:t>22/05/2021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CB2C33A-5EDF-47D2-92D4-20E5A50E91EE}" type="slidenum">
              <a:rPr lang="en-GB" smtClean="0"/>
              <a:pPr/>
              <a:t>‹#›</a:t>
            </a:fld>
            <a:endParaRPr lang="en-GB"/>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90FED9A-E202-43AD-A2D0-50D4DA2288EC}" type="datetimeFigureOut">
              <a:rPr lang="en-GB" smtClean="0"/>
              <a:pPr/>
              <a:t>22/05/2021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CB2C33A-5EDF-47D2-92D4-20E5A50E91EE}"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90FED9A-E202-43AD-A2D0-50D4DA2288EC}" type="datetimeFigureOut">
              <a:rPr lang="en-GB" smtClean="0"/>
              <a:pPr/>
              <a:t>22/05/2021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CB2C33A-5EDF-47D2-92D4-20E5A50E91EE}" type="slidenum">
              <a:rPr lang="en-GB" smtClean="0"/>
              <a:pPr/>
              <a:t>‹#›</a:t>
            </a:fld>
            <a:endParaRPr lang="en-GB"/>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A90FED9A-E202-43AD-A2D0-50D4DA2288EC}" type="datetimeFigureOut">
              <a:rPr lang="en-GB" smtClean="0"/>
              <a:pPr/>
              <a:t>22/05/2021</a:t>
            </a:fld>
            <a:endParaRPr lang="en-GB"/>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en-GB"/>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4CB2C33A-5EDF-47D2-92D4-20E5A50E91EE}" type="slidenum">
              <a:rPr lang="en-GB" smtClean="0"/>
              <a:pPr/>
              <a:t>‹#›</a:t>
            </a:fld>
            <a:endParaRPr lang="en-GB"/>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3789040"/>
            <a:ext cx="6858000" cy="990600"/>
          </a:xfrm>
        </p:spPr>
        <p:txBody>
          <a:bodyPr>
            <a:noAutofit/>
          </a:bodyPr>
          <a:lstStyle/>
          <a:p>
            <a:r>
              <a:rPr lang="en-GB" sz="3600" b="1" dirty="0" smtClean="0"/>
              <a:t>PARISH SURVEY RESULTS</a:t>
            </a:r>
            <a:br>
              <a:rPr lang="en-GB" sz="3600" b="1" dirty="0" smtClean="0"/>
            </a:br>
            <a:r>
              <a:rPr lang="en-GB" sz="2000" dirty="0" smtClean="0"/>
              <a:t>Responses collected at Masses 15</a:t>
            </a:r>
            <a:r>
              <a:rPr lang="en-GB" sz="2000" baseline="30000" dirty="0" smtClean="0"/>
              <a:t>th </a:t>
            </a:r>
            <a:r>
              <a:rPr lang="en-GB" sz="2000" dirty="0" smtClean="0"/>
              <a:t>&amp; 16</a:t>
            </a:r>
            <a:r>
              <a:rPr lang="en-GB" sz="2000" baseline="30000" dirty="0" smtClean="0"/>
              <a:t>th</a:t>
            </a:r>
            <a:r>
              <a:rPr lang="en-GB" sz="2000" dirty="0" smtClean="0"/>
              <a:t> May 2021</a:t>
            </a:r>
            <a:endParaRPr lang="en-GB" dirty="0"/>
          </a:p>
        </p:txBody>
      </p:sp>
      <p:sp>
        <p:nvSpPr>
          <p:cNvPr id="3" name="Subtitle 2"/>
          <p:cNvSpPr>
            <a:spLocks noGrp="1"/>
          </p:cNvSpPr>
          <p:nvPr>
            <p:ph type="subTitle" idx="1"/>
          </p:nvPr>
        </p:nvSpPr>
        <p:spPr/>
        <p:txBody>
          <a:bodyPr>
            <a:normAutofit/>
          </a:bodyPr>
          <a:lstStyle/>
          <a:p>
            <a:r>
              <a:rPr lang="en-GB" sz="2400" b="1" dirty="0" smtClean="0"/>
              <a:t>St. John </a:t>
            </a:r>
            <a:r>
              <a:rPr lang="en-GB" sz="2400" b="1" dirty="0" err="1" smtClean="0"/>
              <a:t>Vianney</a:t>
            </a:r>
            <a:r>
              <a:rPr lang="en-GB" sz="2400" b="1" dirty="0" smtClean="0"/>
              <a:t> – West Green</a:t>
            </a:r>
            <a:endParaRPr lang="en-GB" sz="2400" b="1" dirty="0"/>
          </a:p>
        </p:txBody>
      </p:sp>
      <p:pic>
        <p:nvPicPr>
          <p:cNvPr id="4" name="Picture 3" descr="participate in survey.jpg"/>
          <p:cNvPicPr>
            <a:picLocks noChangeAspect="1"/>
          </p:cNvPicPr>
          <p:nvPr/>
        </p:nvPicPr>
        <p:blipFill>
          <a:blip r:embed="rId2" cstate="print"/>
          <a:srcRect l="51575" t="9061" b="12210"/>
          <a:stretch>
            <a:fillRect/>
          </a:stretch>
        </p:blipFill>
        <p:spPr>
          <a:xfrm>
            <a:off x="2555776" y="332656"/>
            <a:ext cx="3685828" cy="29969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C00000"/>
                </a:solidFill>
              </a:rPr>
              <a:t>AGE OF PARTICIPANTS (256 TOTAL)</a:t>
            </a:r>
            <a:endParaRPr lang="en-GB" b="1" dirty="0">
              <a:solidFill>
                <a:srgbClr val="C00000"/>
              </a:solidFill>
            </a:endParaRPr>
          </a:p>
        </p:txBody>
      </p:sp>
      <p:pic>
        <p:nvPicPr>
          <p:cNvPr id="1026" name="Picture 2"/>
          <p:cNvPicPr>
            <a:picLocks noChangeAspect="1" noChangeArrowheads="1"/>
          </p:cNvPicPr>
          <p:nvPr/>
        </p:nvPicPr>
        <p:blipFill>
          <a:blip r:embed="rId2" cstate="print"/>
          <a:srcRect l="29605" t="26203" r="51777" b="41313"/>
          <a:stretch>
            <a:fillRect/>
          </a:stretch>
        </p:blipFill>
        <p:spPr bwMode="auto">
          <a:xfrm>
            <a:off x="594141" y="1412776"/>
            <a:ext cx="4697939" cy="4608512"/>
          </a:xfrm>
          <a:prstGeom prst="rect">
            <a:avLst/>
          </a:prstGeom>
          <a:noFill/>
          <a:ln w="9525">
            <a:noFill/>
            <a:miter lim="800000"/>
            <a:headEnd/>
            <a:tailEnd/>
          </a:ln>
        </p:spPr>
      </p:pic>
      <p:pic>
        <p:nvPicPr>
          <p:cNvPr id="4" name="Picture 2"/>
          <p:cNvPicPr>
            <a:picLocks noChangeAspect="1" noChangeArrowheads="1"/>
          </p:cNvPicPr>
          <p:nvPr/>
        </p:nvPicPr>
        <p:blipFill>
          <a:blip r:embed="rId2" cstate="print"/>
          <a:srcRect l="58108" t="26203" r="33901" b="41313"/>
          <a:stretch>
            <a:fillRect/>
          </a:stretch>
        </p:blipFill>
        <p:spPr bwMode="auto">
          <a:xfrm>
            <a:off x="6012160" y="1556792"/>
            <a:ext cx="2016224" cy="4608512"/>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C00000"/>
                </a:solidFill>
              </a:rPr>
              <a:t>VACCINATION STATUS</a:t>
            </a:r>
            <a:endParaRPr lang="en-GB" b="1" dirty="0">
              <a:solidFill>
                <a:srgbClr val="C00000"/>
              </a:solidFill>
            </a:endParaRPr>
          </a:p>
        </p:txBody>
      </p:sp>
      <p:graphicFrame>
        <p:nvGraphicFramePr>
          <p:cNvPr id="3" name="Table 2"/>
          <p:cNvGraphicFramePr>
            <a:graphicFrameLocks noGrp="1"/>
          </p:cNvGraphicFramePr>
          <p:nvPr/>
        </p:nvGraphicFramePr>
        <p:xfrm>
          <a:off x="467544" y="1340769"/>
          <a:ext cx="8280920" cy="4803614"/>
        </p:xfrm>
        <a:graphic>
          <a:graphicData uri="http://schemas.openxmlformats.org/drawingml/2006/table">
            <a:tbl>
              <a:tblPr firstRow="1" bandRow="1">
                <a:tableStyleId>{5C22544A-7EE6-4342-B048-85BDC9FD1C3A}</a:tableStyleId>
              </a:tblPr>
              <a:tblGrid>
                <a:gridCol w="1076520"/>
                <a:gridCol w="1801100"/>
                <a:gridCol w="1801100"/>
                <a:gridCol w="1801100"/>
                <a:gridCol w="1801100"/>
              </a:tblGrid>
              <a:tr h="740654">
                <a:tc>
                  <a:txBody>
                    <a:bodyPr/>
                    <a:lstStyle/>
                    <a:p>
                      <a:pPr algn="ctr"/>
                      <a:r>
                        <a:rPr lang="en-GB" dirty="0" smtClean="0"/>
                        <a:t>AGE</a:t>
                      </a:r>
                      <a:endParaRPr lang="en-GB" dirty="0"/>
                    </a:p>
                  </a:txBody>
                  <a:tcPr anchor="ctr"/>
                </a:tc>
                <a:tc>
                  <a:txBody>
                    <a:bodyPr/>
                    <a:lstStyle/>
                    <a:p>
                      <a:pPr algn="ctr"/>
                      <a:r>
                        <a:rPr lang="en-GB" dirty="0" smtClean="0"/>
                        <a:t>FULL</a:t>
                      </a:r>
                      <a:r>
                        <a:rPr lang="en-GB" baseline="0" dirty="0" smtClean="0"/>
                        <a:t> </a:t>
                      </a:r>
                      <a:br>
                        <a:rPr lang="en-GB" baseline="0" dirty="0" smtClean="0"/>
                      </a:br>
                      <a:r>
                        <a:rPr lang="en-GB" baseline="0" dirty="0" smtClean="0"/>
                        <a:t>(2 JABS)</a:t>
                      </a:r>
                      <a:endParaRPr lang="en-GB" dirty="0"/>
                    </a:p>
                  </a:txBody>
                  <a:tcPr anchor="ctr"/>
                </a:tc>
                <a:tc>
                  <a:txBody>
                    <a:bodyPr/>
                    <a:lstStyle/>
                    <a:p>
                      <a:pPr algn="ctr"/>
                      <a:r>
                        <a:rPr lang="en-GB" dirty="0" smtClean="0"/>
                        <a:t>PARTIAL </a:t>
                      </a:r>
                      <a:br>
                        <a:rPr lang="en-GB" dirty="0" smtClean="0"/>
                      </a:br>
                      <a:r>
                        <a:rPr lang="en-GB" dirty="0" smtClean="0"/>
                        <a:t>(1 JAB)</a:t>
                      </a:r>
                      <a:endParaRPr lang="en-GB" dirty="0"/>
                    </a:p>
                  </a:txBody>
                  <a:tcPr anchor="ctr"/>
                </a:tc>
                <a:tc>
                  <a:txBody>
                    <a:bodyPr/>
                    <a:lstStyle/>
                    <a:p>
                      <a:pPr algn="ctr"/>
                      <a:r>
                        <a:rPr lang="en-GB" dirty="0" smtClean="0"/>
                        <a:t>WAITING</a:t>
                      </a:r>
                      <a:endParaRPr lang="en-GB" dirty="0"/>
                    </a:p>
                  </a:txBody>
                  <a:tcPr anchor="ctr"/>
                </a:tc>
                <a:tc>
                  <a:txBody>
                    <a:bodyPr/>
                    <a:lstStyle/>
                    <a:p>
                      <a:pPr algn="ctr"/>
                      <a:r>
                        <a:rPr lang="en-GB" sz="1400" baseline="0" dirty="0" smtClean="0"/>
                        <a:t>NO INTENTION TO BE VACCINATED</a:t>
                      </a:r>
                      <a:endParaRPr lang="en-GB" sz="1400" dirty="0"/>
                    </a:p>
                  </a:txBody>
                  <a:tcPr anchor="ctr"/>
                </a:tc>
              </a:tr>
              <a:tr h="648000">
                <a:tc>
                  <a:txBody>
                    <a:bodyPr/>
                    <a:lstStyle/>
                    <a:p>
                      <a:pPr algn="ctr"/>
                      <a:r>
                        <a:rPr lang="en-GB" sz="2400" b="1" dirty="0" smtClean="0">
                          <a:solidFill>
                            <a:srgbClr val="C00000"/>
                          </a:solidFill>
                        </a:rPr>
                        <a:t>ALL</a:t>
                      </a:r>
                      <a:endParaRPr lang="en-GB" sz="2400" b="1" dirty="0">
                        <a:solidFill>
                          <a:srgbClr val="C00000"/>
                        </a:solidFill>
                      </a:endParaRPr>
                    </a:p>
                  </a:txBody>
                  <a:tcPr anchor="ctr"/>
                </a:tc>
                <a:tc>
                  <a:txBody>
                    <a:bodyPr/>
                    <a:lstStyle/>
                    <a:p>
                      <a:pPr algn="ctr"/>
                      <a:r>
                        <a:rPr lang="en-GB" sz="2400" b="1" dirty="0" smtClean="0">
                          <a:solidFill>
                            <a:srgbClr val="C00000"/>
                          </a:solidFill>
                        </a:rPr>
                        <a:t>133 </a:t>
                      </a:r>
                      <a:br>
                        <a:rPr lang="en-GB" sz="2400" b="1" dirty="0" smtClean="0">
                          <a:solidFill>
                            <a:srgbClr val="C00000"/>
                          </a:solidFill>
                        </a:rPr>
                      </a:br>
                      <a:r>
                        <a:rPr lang="en-GB" sz="2400" b="1" dirty="0" smtClean="0">
                          <a:solidFill>
                            <a:srgbClr val="C00000"/>
                          </a:solidFill>
                        </a:rPr>
                        <a:t>(52%)</a:t>
                      </a:r>
                      <a:endParaRPr lang="en-GB" sz="2400" b="1" dirty="0">
                        <a:solidFill>
                          <a:srgbClr val="C00000"/>
                        </a:solidFill>
                      </a:endParaRPr>
                    </a:p>
                  </a:txBody>
                  <a:tcPr anchor="ctr"/>
                </a:tc>
                <a:tc>
                  <a:txBody>
                    <a:bodyPr/>
                    <a:lstStyle/>
                    <a:p>
                      <a:pPr algn="ctr"/>
                      <a:r>
                        <a:rPr lang="en-GB" sz="2400" b="1" dirty="0" smtClean="0">
                          <a:solidFill>
                            <a:srgbClr val="C00000"/>
                          </a:solidFill>
                        </a:rPr>
                        <a:t>52 </a:t>
                      </a:r>
                      <a:br>
                        <a:rPr lang="en-GB" sz="2400" b="1" dirty="0" smtClean="0">
                          <a:solidFill>
                            <a:srgbClr val="C00000"/>
                          </a:solidFill>
                        </a:rPr>
                      </a:br>
                      <a:r>
                        <a:rPr lang="en-GB" sz="2400" b="1" dirty="0" smtClean="0">
                          <a:solidFill>
                            <a:srgbClr val="C00000"/>
                          </a:solidFill>
                        </a:rPr>
                        <a:t>(20%)</a:t>
                      </a:r>
                      <a:endParaRPr lang="en-GB" sz="2400" b="1" dirty="0">
                        <a:solidFill>
                          <a:srgbClr val="C00000"/>
                        </a:solidFill>
                      </a:endParaRPr>
                    </a:p>
                  </a:txBody>
                  <a:tcPr anchor="ctr"/>
                </a:tc>
                <a:tc>
                  <a:txBody>
                    <a:bodyPr/>
                    <a:lstStyle/>
                    <a:p>
                      <a:pPr algn="ctr"/>
                      <a:r>
                        <a:rPr lang="en-GB" sz="2400" b="1" dirty="0" smtClean="0">
                          <a:solidFill>
                            <a:srgbClr val="C00000"/>
                          </a:solidFill>
                        </a:rPr>
                        <a:t>46 </a:t>
                      </a:r>
                      <a:br>
                        <a:rPr lang="en-GB" sz="2400" b="1" dirty="0" smtClean="0">
                          <a:solidFill>
                            <a:srgbClr val="C00000"/>
                          </a:solidFill>
                        </a:rPr>
                      </a:br>
                      <a:r>
                        <a:rPr lang="en-GB" sz="2400" b="1" dirty="0" smtClean="0">
                          <a:solidFill>
                            <a:srgbClr val="C00000"/>
                          </a:solidFill>
                        </a:rPr>
                        <a:t>(18%)</a:t>
                      </a:r>
                      <a:endParaRPr lang="en-GB" sz="2400" b="1" dirty="0">
                        <a:solidFill>
                          <a:srgbClr val="C00000"/>
                        </a:solidFill>
                      </a:endParaRPr>
                    </a:p>
                  </a:txBody>
                  <a:tcPr anchor="ctr"/>
                </a:tc>
                <a:tc>
                  <a:txBody>
                    <a:bodyPr/>
                    <a:lstStyle/>
                    <a:p>
                      <a:pPr algn="ctr"/>
                      <a:r>
                        <a:rPr lang="en-GB" sz="2400" b="1" dirty="0" smtClean="0">
                          <a:solidFill>
                            <a:srgbClr val="C00000"/>
                          </a:solidFill>
                        </a:rPr>
                        <a:t>25 </a:t>
                      </a:r>
                      <a:br>
                        <a:rPr lang="en-GB" sz="2400" b="1" dirty="0" smtClean="0">
                          <a:solidFill>
                            <a:srgbClr val="C00000"/>
                          </a:solidFill>
                        </a:rPr>
                      </a:br>
                      <a:r>
                        <a:rPr lang="en-GB" sz="2400" b="1" dirty="0" smtClean="0">
                          <a:solidFill>
                            <a:srgbClr val="C00000"/>
                          </a:solidFill>
                        </a:rPr>
                        <a:t>(10%)</a:t>
                      </a:r>
                      <a:endParaRPr lang="en-GB" sz="2400" b="1" dirty="0">
                        <a:solidFill>
                          <a:srgbClr val="C00000"/>
                        </a:solidFill>
                      </a:endParaRPr>
                    </a:p>
                  </a:txBody>
                  <a:tcPr anchor="ctr"/>
                </a:tc>
              </a:tr>
              <a:tr h="648000">
                <a:tc>
                  <a:txBody>
                    <a:bodyPr/>
                    <a:lstStyle/>
                    <a:p>
                      <a:pPr algn="ctr"/>
                      <a:r>
                        <a:rPr lang="en-GB" sz="2400" dirty="0" smtClean="0"/>
                        <a:t>0-15</a:t>
                      </a:r>
                      <a:endParaRPr lang="en-GB" sz="2400" dirty="0"/>
                    </a:p>
                  </a:txBody>
                  <a:tcPr anchor="ctr"/>
                </a:tc>
                <a:tc>
                  <a:txBody>
                    <a:bodyPr/>
                    <a:lstStyle/>
                    <a:p>
                      <a:pPr algn="ctr"/>
                      <a:endParaRPr lang="en-GB" sz="2400" dirty="0"/>
                    </a:p>
                  </a:txBody>
                  <a:tcPr anchor="ctr"/>
                </a:tc>
                <a:tc>
                  <a:txBody>
                    <a:bodyPr/>
                    <a:lstStyle/>
                    <a:p>
                      <a:pPr algn="ctr"/>
                      <a:endParaRPr lang="en-GB" sz="2400" dirty="0"/>
                    </a:p>
                  </a:txBody>
                  <a:tcPr anchor="ctr"/>
                </a:tc>
                <a:tc>
                  <a:txBody>
                    <a:bodyPr/>
                    <a:lstStyle/>
                    <a:p>
                      <a:pPr algn="ctr"/>
                      <a:r>
                        <a:rPr lang="en-GB" sz="2400" dirty="0" smtClean="0"/>
                        <a:t>17</a:t>
                      </a:r>
                      <a:endParaRPr lang="en-GB" sz="2400" dirty="0"/>
                    </a:p>
                  </a:txBody>
                  <a:tcPr anchor="ctr"/>
                </a:tc>
                <a:tc>
                  <a:txBody>
                    <a:bodyPr/>
                    <a:lstStyle/>
                    <a:p>
                      <a:pPr algn="ctr"/>
                      <a:r>
                        <a:rPr lang="en-GB" sz="2400" dirty="0" smtClean="0"/>
                        <a:t>14</a:t>
                      </a:r>
                      <a:endParaRPr lang="en-GB" sz="2400" dirty="0"/>
                    </a:p>
                  </a:txBody>
                  <a:tcPr anchor="ctr"/>
                </a:tc>
              </a:tr>
              <a:tr h="648000">
                <a:tc>
                  <a:txBody>
                    <a:bodyPr/>
                    <a:lstStyle/>
                    <a:p>
                      <a:pPr algn="ctr"/>
                      <a:r>
                        <a:rPr lang="en-GB" sz="2400" dirty="0" smtClean="0"/>
                        <a:t>16-25</a:t>
                      </a:r>
                    </a:p>
                  </a:txBody>
                  <a:tcPr anchor="ctr"/>
                </a:tc>
                <a:tc>
                  <a:txBody>
                    <a:bodyPr/>
                    <a:lstStyle/>
                    <a:p>
                      <a:pPr algn="ctr"/>
                      <a:r>
                        <a:rPr lang="en-GB" sz="2400" dirty="0" smtClean="0"/>
                        <a:t>2</a:t>
                      </a:r>
                      <a:endParaRPr lang="en-GB" sz="2400" dirty="0"/>
                    </a:p>
                  </a:txBody>
                  <a:tcPr anchor="ctr"/>
                </a:tc>
                <a:tc>
                  <a:txBody>
                    <a:bodyPr/>
                    <a:lstStyle/>
                    <a:p>
                      <a:pPr algn="ctr"/>
                      <a:endParaRPr lang="en-GB" sz="2400" dirty="0"/>
                    </a:p>
                  </a:txBody>
                  <a:tcPr anchor="ctr"/>
                </a:tc>
                <a:tc>
                  <a:txBody>
                    <a:bodyPr/>
                    <a:lstStyle/>
                    <a:p>
                      <a:pPr algn="ctr"/>
                      <a:r>
                        <a:rPr lang="en-GB" sz="2400" dirty="0" smtClean="0"/>
                        <a:t>9</a:t>
                      </a:r>
                      <a:endParaRPr lang="en-GB" sz="2400" dirty="0"/>
                    </a:p>
                  </a:txBody>
                  <a:tcPr anchor="ctr"/>
                </a:tc>
                <a:tc>
                  <a:txBody>
                    <a:bodyPr/>
                    <a:lstStyle/>
                    <a:p>
                      <a:pPr algn="ctr"/>
                      <a:r>
                        <a:rPr lang="en-GB" sz="2400" dirty="0" smtClean="0"/>
                        <a:t>2</a:t>
                      </a:r>
                      <a:endParaRPr lang="en-GB" sz="2400" dirty="0"/>
                    </a:p>
                  </a:txBody>
                  <a:tcPr anchor="ctr"/>
                </a:tc>
              </a:tr>
              <a:tr h="648000">
                <a:tc>
                  <a:txBody>
                    <a:bodyPr/>
                    <a:lstStyle/>
                    <a:p>
                      <a:pPr algn="ctr"/>
                      <a:r>
                        <a:rPr lang="en-GB" sz="2400" dirty="0" smtClean="0"/>
                        <a:t>26-45</a:t>
                      </a:r>
                      <a:endParaRPr lang="en-GB" sz="2400" dirty="0"/>
                    </a:p>
                  </a:txBody>
                  <a:tcPr anchor="ctr"/>
                </a:tc>
                <a:tc>
                  <a:txBody>
                    <a:bodyPr/>
                    <a:lstStyle/>
                    <a:p>
                      <a:pPr algn="ctr"/>
                      <a:r>
                        <a:rPr lang="en-GB" sz="2400" dirty="0" smtClean="0"/>
                        <a:t>6</a:t>
                      </a:r>
                      <a:endParaRPr lang="en-GB" sz="2400" dirty="0"/>
                    </a:p>
                  </a:txBody>
                  <a:tcPr anchor="ctr"/>
                </a:tc>
                <a:tc>
                  <a:txBody>
                    <a:bodyPr/>
                    <a:lstStyle/>
                    <a:p>
                      <a:pPr algn="ctr"/>
                      <a:r>
                        <a:rPr lang="en-GB" sz="2400" dirty="0" smtClean="0"/>
                        <a:t>11</a:t>
                      </a:r>
                      <a:endParaRPr lang="en-GB" sz="2400" dirty="0"/>
                    </a:p>
                  </a:txBody>
                  <a:tcPr anchor="ctr"/>
                </a:tc>
                <a:tc>
                  <a:txBody>
                    <a:bodyPr/>
                    <a:lstStyle/>
                    <a:p>
                      <a:pPr algn="ctr"/>
                      <a:r>
                        <a:rPr lang="en-GB" sz="2400" dirty="0" smtClean="0"/>
                        <a:t>15</a:t>
                      </a:r>
                      <a:endParaRPr lang="en-GB" sz="2400" dirty="0"/>
                    </a:p>
                  </a:txBody>
                  <a:tcPr anchor="ctr"/>
                </a:tc>
                <a:tc>
                  <a:txBody>
                    <a:bodyPr/>
                    <a:lstStyle/>
                    <a:p>
                      <a:pPr algn="ctr"/>
                      <a:r>
                        <a:rPr lang="en-GB" sz="2400" dirty="0" smtClean="0"/>
                        <a:t>4</a:t>
                      </a:r>
                      <a:endParaRPr lang="en-GB" sz="2400" dirty="0"/>
                    </a:p>
                  </a:txBody>
                  <a:tcPr anchor="ctr"/>
                </a:tc>
              </a:tr>
              <a:tr h="648000">
                <a:tc>
                  <a:txBody>
                    <a:bodyPr/>
                    <a:lstStyle/>
                    <a:p>
                      <a:pPr algn="ctr"/>
                      <a:r>
                        <a:rPr lang="en-GB" sz="2400" dirty="0" smtClean="0"/>
                        <a:t>46-65</a:t>
                      </a:r>
                    </a:p>
                  </a:txBody>
                  <a:tcPr anchor="ctr"/>
                </a:tc>
                <a:tc>
                  <a:txBody>
                    <a:bodyPr/>
                    <a:lstStyle/>
                    <a:p>
                      <a:pPr algn="ctr"/>
                      <a:r>
                        <a:rPr lang="en-GB" sz="2400" dirty="0" smtClean="0"/>
                        <a:t>40</a:t>
                      </a:r>
                      <a:endParaRPr lang="en-GB" sz="2400" dirty="0"/>
                    </a:p>
                  </a:txBody>
                  <a:tcPr anchor="ctr"/>
                </a:tc>
                <a:tc>
                  <a:txBody>
                    <a:bodyPr/>
                    <a:lstStyle/>
                    <a:p>
                      <a:pPr algn="ctr"/>
                      <a:r>
                        <a:rPr lang="en-GB" sz="2400" dirty="0" smtClean="0"/>
                        <a:t>33</a:t>
                      </a:r>
                      <a:endParaRPr lang="en-GB" sz="2400" dirty="0"/>
                    </a:p>
                  </a:txBody>
                  <a:tcPr anchor="ctr"/>
                </a:tc>
                <a:tc>
                  <a:txBody>
                    <a:bodyPr/>
                    <a:lstStyle/>
                    <a:p>
                      <a:pPr algn="ctr"/>
                      <a:r>
                        <a:rPr lang="en-GB" sz="2400" dirty="0" smtClean="0"/>
                        <a:t>4</a:t>
                      </a:r>
                      <a:endParaRPr lang="en-GB" sz="2400" dirty="0"/>
                    </a:p>
                  </a:txBody>
                  <a:tcPr anchor="ctr"/>
                </a:tc>
                <a:tc>
                  <a:txBody>
                    <a:bodyPr/>
                    <a:lstStyle/>
                    <a:p>
                      <a:pPr algn="ctr"/>
                      <a:r>
                        <a:rPr lang="en-GB" sz="2400" dirty="0" smtClean="0"/>
                        <a:t>5</a:t>
                      </a:r>
                      <a:endParaRPr lang="en-GB" sz="2400" dirty="0"/>
                    </a:p>
                  </a:txBody>
                  <a:tcPr anchor="ctr"/>
                </a:tc>
              </a:tr>
              <a:tr h="648000">
                <a:tc>
                  <a:txBody>
                    <a:bodyPr/>
                    <a:lstStyle/>
                    <a:p>
                      <a:pPr algn="ctr"/>
                      <a:r>
                        <a:rPr lang="en-GB" sz="2400" dirty="0" smtClean="0"/>
                        <a:t>66+</a:t>
                      </a:r>
                    </a:p>
                  </a:txBody>
                  <a:tcPr anchor="ctr"/>
                </a:tc>
                <a:tc>
                  <a:txBody>
                    <a:bodyPr/>
                    <a:lstStyle/>
                    <a:p>
                      <a:pPr algn="ctr"/>
                      <a:r>
                        <a:rPr lang="en-GB" sz="2400" dirty="0" smtClean="0"/>
                        <a:t>85</a:t>
                      </a:r>
                      <a:endParaRPr lang="en-GB" sz="2400" dirty="0"/>
                    </a:p>
                  </a:txBody>
                  <a:tcPr anchor="ctr"/>
                </a:tc>
                <a:tc>
                  <a:txBody>
                    <a:bodyPr/>
                    <a:lstStyle/>
                    <a:p>
                      <a:pPr algn="ctr"/>
                      <a:r>
                        <a:rPr lang="en-GB" sz="2400" dirty="0" smtClean="0"/>
                        <a:t>8</a:t>
                      </a:r>
                      <a:endParaRPr lang="en-GB" sz="2400" dirty="0"/>
                    </a:p>
                  </a:txBody>
                  <a:tcPr anchor="ctr"/>
                </a:tc>
                <a:tc>
                  <a:txBody>
                    <a:bodyPr/>
                    <a:lstStyle/>
                    <a:p>
                      <a:pPr algn="ctr"/>
                      <a:r>
                        <a:rPr lang="en-GB" sz="2400" dirty="0" smtClean="0"/>
                        <a:t>1</a:t>
                      </a:r>
                      <a:endParaRPr lang="en-GB" sz="2400" dirty="0"/>
                    </a:p>
                  </a:txBody>
                  <a:tcPr anchor="ctr"/>
                </a:tc>
                <a:tc>
                  <a:txBody>
                    <a:bodyPr/>
                    <a:lstStyle/>
                    <a:p>
                      <a:pPr algn="ctr"/>
                      <a:endParaRPr lang="en-GB" sz="2400" dirty="0"/>
                    </a:p>
                  </a:txBody>
                  <a:tcPr anchor="ct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28600"/>
            <a:ext cx="8640960" cy="914400"/>
          </a:xfrm>
        </p:spPr>
        <p:txBody>
          <a:bodyPr>
            <a:noAutofit/>
          </a:bodyPr>
          <a:lstStyle/>
          <a:p>
            <a:r>
              <a:rPr lang="en-GB" sz="2400" b="1" dirty="0" smtClean="0">
                <a:solidFill>
                  <a:srgbClr val="C00000"/>
                </a:solidFill>
              </a:rPr>
              <a:t>HOW HAVE THE LAST 15 MONTHS AFFECTED YOU?</a:t>
            </a:r>
            <a:endParaRPr lang="en-GB" sz="2400" b="1" dirty="0">
              <a:solidFill>
                <a:srgbClr val="C00000"/>
              </a:solidFill>
            </a:endParaRPr>
          </a:p>
        </p:txBody>
      </p:sp>
      <p:graphicFrame>
        <p:nvGraphicFramePr>
          <p:cNvPr id="3" name="Table 2"/>
          <p:cNvGraphicFramePr>
            <a:graphicFrameLocks noGrp="1"/>
          </p:cNvGraphicFramePr>
          <p:nvPr/>
        </p:nvGraphicFramePr>
        <p:xfrm>
          <a:off x="323528" y="1453480"/>
          <a:ext cx="8568952" cy="4495800"/>
        </p:xfrm>
        <a:graphic>
          <a:graphicData uri="http://schemas.openxmlformats.org/drawingml/2006/table">
            <a:tbl>
              <a:tblPr bandRow="1">
                <a:tableStyleId>{5C22544A-7EE6-4342-B048-85BDC9FD1C3A}</a:tableStyleId>
              </a:tblPr>
              <a:tblGrid>
                <a:gridCol w="3528392"/>
                <a:gridCol w="864096"/>
                <a:gridCol w="4176464"/>
              </a:tblGrid>
              <a:tr h="370840">
                <a:tc>
                  <a:txBody>
                    <a:bodyPr/>
                    <a:lstStyle/>
                    <a:p>
                      <a:r>
                        <a:rPr lang="en-GB" dirty="0" smtClean="0"/>
                        <a:t>It didn’t affect</a:t>
                      </a:r>
                      <a:r>
                        <a:rPr lang="en-GB" baseline="0" dirty="0" smtClean="0"/>
                        <a:t> me much at all</a:t>
                      </a:r>
                      <a:endParaRPr lang="en-GB" dirty="0"/>
                    </a:p>
                  </a:txBody>
                  <a:tcPr/>
                </a:tc>
                <a:tc>
                  <a:txBody>
                    <a:bodyPr/>
                    <a:lstStyle/>
                    <a:p>
                      <a:pPr algn="ctr"/>
                      <a:r>
                        <a:rPr lang="en-GB" dirty="0" smtClean="0"/>
                        <a:t>132</a:t>
                      </a:r>
                    </a:p>
                  </a:txBody>
                  <a:tcPr/>
                </a:tc>
                <a:tc>
                  <a:txBody>
                    <a:bodyPr/>
                    <a:lstStyle/>
                    <a:p>
                      <a:endParaRPr lang="en-GB" dirty="0"/>
                    </a:p>
                  </a:txBody>
                  <a:tcPr/>
                </a:tc>
              </a:tr>
              <a:tr h="370840">
                <a:tc>
                  <a:txBody>
                    <a:bodyPr/>
                    <a:lstStyle/>
                    <a:p>
                      <a:r>
                        <a:rPr lang="en-GB" dirty="0" smtClean="0"/>
                        <a:t>I struggled with my studies</a:t>
                      </a:r>
                      <a:endParaRPr lang="en-GB" dirty="0"/>
                    </a:p>
                  </a:txBody>
                  <a:tcPr/>
                </a:tc>
                <a:tc>
                  <a:txBody>
                    <a:bodyPr/>
                    <a:lstStyle/>
                    <a:p>
                      <a:pPr algn="ctr"/>
                      <a:r>
                        <a:rPr lang="en-GB" dirty="0" smtClean="0"/>
                        <a:t>23</a:t>
                      </a:r>
                      <a:endParaRPr lang="en-GB" dirty="0"/>
                    </a:p>
                  </a:txBody>
                  <a:tcPr/>
                </a:tc>
                <a:tc>
                  <a:txBody>
                    <a:bodyPr/>
                    <a:lstStyle/>
                    <a:p>
                      <a:endParaRPr lang="en-GB" dirty="0"/>
                    </a:p>
                  </a:txBody>
                  <a:tcPr/>
                </a:tc>
              </a:tr>
              <a:tr h="370840">
                <a:tc>
                  <a:txBody>
                    <a:bodyPr/>
                    <a:lstStyle/>
                    <a:p>
                      <a:r>
                        <a:rPr lang="en-GB" dirty="0" smtClean="0"/>
                        <a:t>I</a:t>
                      </a:r>
                      <a:r>
                        <a:rPr lang="en-GB" baseline="0" dirty="0" smtClean="0"/>
                        <a:t> lost a job</a:t>
                      </a:r>
                      <a:endParaRPr lang="en-GB" dirty="0"/>
                    </a:p>
                  </a:txBody>
                  <a:tcPr/>
                </a:tc>
                <a:tc>
                  <a:txBody>
                    <a:bodyPr/>
                    <a:lstStyle/>
                    <a:p>
                      <a:pPr algn="ctr"/>
                      <a:r>
                        <a:rPr lang="en-GB" dirty="0" smtClean="0"/>
                        <a:t>10</a:t>
                      </a:r>
                      <a:endParaRPr lang="en-GB" dirty="0"/>
                    </a:p>
                  </a:txBody>
                  <a:tcPr/>
                </a:tc>
                <a:tc>
                  <a:txBody>
                    <a:bodyPr/>
                    <a:lstStyle/>
                    <a:p>
                      <a:pPr>
                        <a:buFont typeface="Arial" pitchFamily="34" charset="0"/>
                        <a:buChar char="•"/>
                      </a:pPr>
                      <a:r>
                        <a:rPr lang="en-GB" dirty="0" smtClean="0">
                          <a:sym typeface="Wingdings" pitchFamily="2" charset="2"/>
                        </a:rPr>
                        <a:t> </a:t>
                      </a:r>
                      <a:r>
                        <a:rPr lang="en-GB" dirty="0" smtClean="0"/>
                        <a:t>9</a:t>
                      </a:r>
                      <a:r>
                        <a:rPr lang="en-GB" baseline="0" dirty="0" smtClean="0"/>
                        <a:t> found new jobs; </a:t>
                      </a:r>
                    </a:p>
                    <a:p>
                      <a:pPr>
                        <a:buFont typeface="Arial" pitchFamily="34" charset="0"/>
                        <a:buChar char="•"/>
                      </a:pPr>
                      <a:r>
                        <a:rPr lang="en-GB" baseline="0" dirty="0" smtClean="0"/>
                        <a:t> 1 still unemployed</a:t>
                      </a:r>
                      <a:endParaRPr lang="en-GB" dirty="0"/>
                    </a:p>
                  </a:txBody>
                  <a:tcPr/>
                </a:tc>
              </a:tr>
              <a:tr h="370840">
                <a:tc>
                  <a:txBody>
                    <a:bodyPr/>
                    <a:lstStyle/>
                    <a:p>
                      <a:r>
                        <a:rPr lang="en-GB" dirty="0" smtClean="0"/>
                        <a:t>I lost a loved one</a:t>
                      </a:r>
                      <a:endParaRPr lang="en-GB" dirty="0"/>
                    </a:p>
                  </a:txBody>
                  <a:tcPr/>
                </a:tc>
                <a:tc>
                  <a:txBody>
                    <a:bodyPr/>
                    <a:lstStyle/>
                    <a:p>
                      <a:pPr algn="ctr"/>
                      <a:r>
                        <a:rPr lang="en-GB" dirty="0" smtClean="0"/>
                        <a:t>45</a:t>
                      </a:r>
                    </a:p>
                  </a:txBody>
                  <a:tcPr/>
                </a:tc>
                <a:tc>
                  <a:txBody>
                    <a:bodyPr/>
                    <a:lstStyle/>
                    <a:p>
                      <a:pPr marL="179388" indent="-179388">
                        <a:buFont typeface="Arial" pitchFamily="34" charset="0"/>
                        <a:buChar char="•"/>
                      </a:pPr>
                      <a:r>
                        <a:rPr lang="en-GB" dirty="0" smtClean="0">
                          <a:sym typeface="Wingdings" pitchFamily="2" charset="2"/>
                        </a:rPr>
                        <a:t>19 attended </a:t>
                      </a:r>
                      <a:r>
                        <a:rPr lang="en-GB" dirty="0" smtClean="0">
                          <a:sym typeface="Wingdings" pitchFamily="2" charset="2"/>
                        </a:rPr>
                        <a:t>the funeral in person</a:t>
                      </a:r>
                      <a:r>
                        <a:rPr lang="en-GB" dirty="0" smtClean="0">
                          <a:sym typeface="Wingdings" pitchFamily="2" charset="2"/>
                        </a:rPr>
                        <a:t>;</a:t>
                      </a:r>
                    </a:p>
                    <a:p>
                      <a:pPr marL="179388" indent="-179388">
                        <a:buFont typeface="Arial" pitchFamily="34" charset="0"/>
                        <a:buChar char="•"/>
                      </a:pPr>
                      <a:r>
                        <a:rPr lang="en-GB" baseline="0" dirty="0" smtClean="0">
                          <a:sym typeface="Wingdings" pitchFamily="2" charset="2"/>
                        </a:rPr>
                        <a:t>1</a:t>
                      </a:r>
                      <a:r>
                        <a:rPr lang="en-GB" dirty="0" smtClean="0">
                          <a:sym typeface="Wingdings" pitchFamily="2" charset="2"/>
                        </a:rPr>
                        <a:t>2 </a:t>
                      </a:r>
                      <a:r>
                        <a:rPr lang="en-GB" dirty="0" smtClean="0">
                          <a:sym typeface="Wingdings" pitchFamily="2" charset="2"/>
                        </a:rPr>
                        <a:t>attended online;</a:t>
                      </a:r>
                      <a:r>
                        <a:rPr lang="en-GB" baseline="0" dirty="0" smtClean="0">
                          <a:sym typeface="Wingdings" pitchFamily="2" charset="2"/>
                        </a:rPr>
                        <a:t> </a:t>
                      </a:r>
                      <a:endParaRPr lang="en-GB" baseline="0" dirty="0" smtClean="0">
                        <a:sym typeface="Wingdings" pitchFamily="2" charset="2"/>
                      </a:endParaRPr>
                    </a:p>
                    <a:p>
                      <a:pPr marL="179388" indent="-179388">
                        <a:buFont typeface="Arial" pitchFamily="34" charset="0"/>
                        <a:buChar char="•"/>
                      </a:pPr>
                      <a:r>
                        <a:rPr lang="en-GB" baseline="0" dirty="0" smtClean="0">
                          <a:sym typeface="Wingdings" pitchFamily="2" charset="2"/>
                        </a:rPr>
                        <a:t>14 </a:t>
                      </a:r>
                      <a:r>
                        <a:rPr lang="en-GB" baseline="0" dirty="0" smtClean="0">
                          <a:sym typeface="Wingdings" pitchFamily="2" charset="2"/>
                        </a:rPr>
                        <a:t>were unable to attend at all</a:t>
                      </a:r>
                      <a:endParaRPr lang="en-GB" dirty="0"/>
                    </a:p>
                  </a:txBody>
                  <a:tcPr/>
                </a:tc>
              </a:tr>
              <a:tr h="370840">
                <a:tc>
                  <a:txBody>
                    <a:bodyPr/>
                    <a:lstStyle/>
                    <a:p>
                      <a:r>
                        <a:rPr lang="en-GB" dirty="0" smtClean="0"/>
                        <a:t>I struggled with mental health/loneliness</a:t>
                      </a:r>
                      <a:endParaRPr lang="en-GB" dirty="0"/>
                    </a:p>
                  </a:txBody>
                  <a:tcPr/>
                </a:tc>
                <a:tc>
                  <a:txBody>
                    <a:bodyPr/>
                    <a:lstStyle/>
                    <a:p>
                      <a:pPr algn="ctr"/>
                      <a:r>
                        <a:rPr lang="en-GB" dirty="0" smtClean="0"/>
                        <a:t>36</a:t>
                      </a:r>
                      <a:endParaRPr lang="en-GB" dirty="0"/>
                    </a:p>
                  </a:txBody>
                  <a:tcPr/>
                </a:tc>
                <a:tc>
                  <a:txBody>
                    <a:bodyPr/>
                    <a:lstStyle/>
                    <a:p>
                      <a:r>
                        <a:rPr lang="en-GB" dirty="0" smtClean="0">
                          <a:sym typeface="Wingdings" pitchFamily="2" charset="2"/>
                        </a:rPr>
                        <a:t> 9 were unable to find support</a:t>
                      </a:r>
                      <a:endParaRPr lang="en-GB" dirty="0"/>
                    </a:p>
                  </a:txBody>
                  <a:tcPr/>
                </a:tc>
              </a:tr>
              <a:tr h="370840">
                <a:tc>
                  <a:txBody>
                    <a:bodyPr/>
                    <a:lstStyle/>
                    <a:p>
                      <a:r>
                        <a:rPr lang="en-GB" dirty="0" smtClean="0"/>
                        <a:t>My physical health has been affected</a:t>
                      </a:r>
                      <a:endParaRPr lang="en-GB" dirty="0"/>
                    </a:p>
                  </a:txBody>
                  <a:tcPr/>
                </a:tc>
                <a:tc>
                  <a:txBody>
                    <a:bodyPr/>
                    <a:lstStyle/>
                    <a:p>
                      <a:pPr algn="ctr"/>
                      <a:r>
                        <a:rPr lang="en-GB" dirty="0" smtClean="0"/>
                        <a:t>32</a:t>
                      </a:r>
                      <a:endParaRPr lang="en-GB" dirty="0"/>
                    </a:p>
                  </a:txBody>
                  <a:tcPr/>
                </a:tc>
                <a:tc>
                  <a:txBody>
                    <a:bodyPr/>
                    <a:lstStyle/>
                    <a:p>
                      <a:endParaRPr lang="en-GB" dirty="0"/>
                    </a:p>
                  </a:txBody>
                  <a:tcPr/>
                </a:tc>
              </a:tr>
              <a:tr h="370840">
                <a:tc>
                  <a:txBody>
                    <a:bodyPr/>
                    <a:lstStyle/>
                    <a:p>
                      <a:r>
                        <a:rPr lang="en-GB" dirty="0" smtClean="0"/>
                        <a:t>Other</a:t>
                      </a:r>
                      <a:endParaRPr lang="en-GB" dirty="0"/>
                    </a:p>
                  </a:txBody>
                  <a:tcPr/>
                </a:tc>
                <a:tc>
                  <a:txBody>
                    <a:bodyPr/>
                    <a:lstStyle/>
                    <a:p>
                      <a:pPr algn="ctr"/>
                      <a:r>
                        <a:rPr lang="en-GB" dirty="0" smtClean="0"/>
                        <a:t>27</a:t>
                      </a:r>
                    </a:p>
                  </a:txBody>
                  <a:tcPr/>
                </a:tc>
                <a:tc>
                  <a:txBody>
                    <a:bodyPr/>
                    <a:lstStyle/>
                    <a:p>
                      <a:r>
                        <a:rPr lang="en-GB" dirty="0" smtClean="0">
                          <a:sym typeface="Wingdings" pitchFamily="2" charset="2"/>
                        </a:rPr>
                        <a:t> </a:t>
                      </a:r>
                      <a:r>
                        <a:rPr lang="en-GB" dirty="0" smtClean="0"/>
                        <a:t>Struggled</a:t>
                      </a:r>
                      <a:r>
                        <a:rPr lang="en-GB" baseline="0" dirty="0" smtClean="0"/>
                        <a:t> with homeschooling children / working from home; wedding was postponed;  caring for sick person; unable to see family/friends; other not specified</a:t>
                      </a:r>
                      <a:endParaRPr lang="en-GB" dirty="0"/>
                    </a:p>
                  </a:txBody>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07288" cy="914400"/>
          </a:xfrm>
        </p:spPr>
        <p:txBody>
          <a:bodyPr>
            <a:noAutofit/>
          </a:bodyPr>
          <a:lstStyle/>
          <a:p>
            <a:r>
              <a:rPr lang="en-GB" sz="2200" b="1" dirty="0" smtClean="0">
                <a:solidFill>
                  <a:srgbClr val="C00000"/>
                </a:solidFill>
              </a:rPr>
              <a:t>DO YOU THINK THINGS WILL GO BACK TO THE WAY IT WAS BEFORE THE PANDEMIC IN OUR CHURCH?</a:t>
            </a:r>
            <a:endParaRPr lang="en-GB" sz="2200" b="1" dirty="0">
              <a:solidFill>
                <a:srgbClr val="C00000"/>
              </a:solidFill>
            </a:endParaRPr>
          </a:p>
        </p:txBody>
      </p:sp>
      <p:pic>
        <p:nvPicPr>
          <p:cNvPr id="4099" name="Picture 3"/>
          <p:cNvPicPr>
            <a:picLocks noChangeAspect="1" noChangeArrowheads="1"/>
          </p:cNvPicPr>
          <p:nvPr/>
        </p:nvPicPr>
        <p:blipFill>
          <a:blip r:embed="rId2" cstate="print"/>
          <a:srcRect l="29523" t="35235" r="52123" b="32281"/>
          <a:stretch>
            <a:fillRect/>
          </a:stretch>
        </p:blipFill>
        <p:spPr bwMode="auto">
          <a:xfrm>
            <a:off x="467544" y="1291499"/>
            <a:ext cx="4608512" cy="4585773"/>
          </a:xfrm>
          <a:prstGeom prst="rect">
            <a:avLst/>
          </a:prstGeom>
          <a:noFill/>
          <a:ln w="9525">
            <a:noFill/>
            <a:miter lim="800000"/>
            <a:headEnd/>
            <a:tailEnd/>
          </a:ln>
        </p:spPr>
      </p:pic>
      <p:pic>
        <p:nvPicPr>
          <p:cNvPr id="4" name="Picture 3"/>
          <p:cNvPicPr>
            <a:picLocks noChangeAspect="1" noChangeArrowheads="1"/>
          </p:cNvPicPr>
          <p:nvPr/>
        </p:nvPicPr>
        <p:blipFill>
          <a:blip r:embed="rId2" cstate="print"/>
          <a:srcRect l="58167" t="35235" r="34088" b="49462"/>
          <a:stretch>
            <a:fillRect/>
          </a:stretch>
        </p:blipFill>
        <p:spPr bwMode="auto">
          <a:xfrm>
            <a:off x="6156176" y="2060848"/>
            <a:ext cx="1944216" cy="216024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400" b="1" dirty="0" smtClean="0">
                <a:solidFill>
                  <a:srgbClr val="C00000"/>
                </a:solidFill>
              </a:rPr>
              <a:t>DO YOU THINK WE SHOULD CONTINUE TO MAKE OUR MASSES AVAILABLE ONLINE?</a:t>
            </a:r>
            <a:endParaRPr lang="en-GB" sz="2400" b="1" dirty="0">
              <a:solidFill>
                <a:srgbClr val="C00000"/>
              </a:solidFill>
            </a:endParaRPr>
          </a:p>
        </p:txBody>
      </p:sp>
      <p:pic>
        <p:nvPicPr>
          <p:cNvPr id="5122" name="Picture 2"/>
          <p:cNvPicPr>
            <a:picLocks noChangeAspect="1" noChangeArrowheads="1"/>
          </p:cNvPicPr>
          <p:nvPr/>
        </p:nvPicPr>
        <p:blipFill>
          <a:blip r:embed="rId2" cstate="print"/>
          <a:srcRect l="29051" t="37031" r="52521" b="30485"/>
          <a:stretch>
            <a:fillRect/>
          </a:stretch>
        </p:blipFill>
        <p:spPr bwMode="auto">
          <a:xfrm>
            <a:off x="323528" y="1311836"/>
            <a:ext cx="4824536" cy="4781460"/>
          </a:xfrm>
          <a:prstGeom prst="rect">
            <a:avLst/>
          </a:prstGeom>
          <a:noFill/>
          <a:ln w="9525">
            <a:noFill/>
            <a:miter lim="800000"/>
            <a:headEnd/>
            <a:tailEnd/>
          </a:ln>
        </p:spPr>
      </p:pic>
      <p:pic>
        <p:nvPicPr>
          <p:cNvPr id="4" name="Picture 2"/>
          <p:cNvPicPr>
            <a:picLocks noChangeAspect="1" noChangeArrowheads="1"/>
          </p:cNvPicPr>
          <p:nvPr/>
        </p:nvPicPr>
        <p:blipFill>
          <a:blip r:embed="rId2" cstate="print"/>
          <a:srcRect l="58174" t="37031" r="30824" b="52067"/>
          <a:stretch>
            <a:fillRect/>
          </a:stretch>
        </p:blipFill>
        <p:spPr bwMode="auto">
          <a:xfrm>
            <a:off x="5940152" y="2276872"/>
            <a:ext cx="2880320" cy="1604724"/>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400" b="1" dirty="0" smtClean="0">
                <a:solidFill>
                  <a:srgbClr val="C00000"/>
                </a:solidFill>
              </a:rPr>
              <a:t>DO YOU FEEL SAFE/CONFIDENT WITH THE REMOVAL OF ALL RESTRICTIONS </a:t>
            </a:r>
            <a:r>
              <a:rPr lang="en-GB" sz="2400" b="1" dirty="0" smtClean="0">
                <a:solidFill>
                  <a:srgbClr val="C00000"/>
                </a:solidFill>
              </a:rPr>
              <a:t>ON 21</a:t>
            </a:r>
            <a:r>
              <a:rPr lang="en-GB" sz="2400" b="1" baseline="30000" dirty="0" smtClean="0">
                <a:solidFill>
                  <a:srgbClr val="C00000"/>
                </a:solidFill>
              </a:rPr>
              <a:t>ST</a:t>
            </a:r>
            <a:r>
              <a:rPr lang="en-GB" sz="2400" b="1" dirty="0" smtClean="0">
                <a:solidFill>
                  <a:srgbClr val="C00000"/>
                </a:solidFill>
              </a:rPr>
              <a:t> </a:t>
            </a:r>
            <a:r>
              <a:rPr lang="en-GB" sz="2400" b="1" dirty="0" smtClean="0">
                <a:solidFill>
                  <a:srgbClr val="C00000"/>
                </a:solidFill>
              </a:rPr>
              <a:t>JUNE?</a:t>
            </a:r>
            <a:endParaRPr lang="en-GB" sz="2400" b="1" dirty="0">
              <a:solidFill>
                <a:srgbClr val="C00000"/>
              </a:solidFill>
            </a:endParaRPr>
          </a:p>
        </p:txBody>
      </p:sp>
      <p:pic>
        <p:nvPicPr>
          <p:cNvPr id="6146" name="Picture 2"/>
          <p:cNvPicPr>
            <a:picLocks noChangeAspect="1" noChangeArrowheads="1"/>
          </p:cNvPicPr>
          <p:nvPr/>
        </p:nvPicPr>
        <p:blipFill>
          <a:blip r:embed="rId2" cstate="print"/>
          <a:srcRect l="29051" t="38016" r="52521" b="29500"/>
          <a:stretch>
            <a:fillRect/>
          </a:stretch>
        </p:blipFill>
        <p:spPr bwMode="auto">
          <a:xfrm>
            <a:off x="179512" y="1340767"/>
            <a:ext cx="4752528" cy="4710095"/>
          </a:xfrm>
          <a:prstGeom prst="rect">
            <a:avLst/>
          </a:prstGeom>
          <a:noFill/>
          <a:ln w="9525">
            <a:noFill/>
            <a:miter lim="800000"/>
            <a:headEnd/>
            <a:tailEnd/>
          </a:ln>
        </p:spPr>
      </p:pic>
      <p:sp>
        <p:nvSpPr>
          <p:cNvPr id="4" name="TextBox 3"/>
          <p:cNvSpPr txBox="1"/>
          <p:nvPr/>
        </p:nvSpPr>
        <p:spPr>
          <a:xfrm>
            <a:off x="5364088" y="3356992"/>
            <a:ext cx="3600400" cy="2554545"/>
          </a:xfrm>
          <a:prstGeom prst="rect">
            <a:avLst/>
          </a:prstGeom>
          <a:noFill/>
        </p:spPr>
        <p:txBody>
          <a:bodyPr wrap="square" rtlCol="0">
            <a:spAutoFit/>
          </a:bodyPr>
          <a:lstStyle/>
          <a:p>
            <a:r>
              <a:rPr lang="en-GB" sz="2000" b="1" dirty="0" smtClean="0">
                <a:solidFill>
                  <a:srgbClr val="C00000"/>
                </a:solidFill>
              </a:rPr>
              <a:t>* Note that, out of the 70 people who answered ‘YES’:</a:t>
            </a:r>
          </a:p>
          <a:p>
            <a:pPr marL="179388" indent="-179388">
              <a:buFontTx/>
              <a:buChar char="-"/>
            </a:pPr>
            <a:r>
              <a:rPr lang="en-GB" sz="2000" b="1" dirty="0" smtClean="0"/>
              <a:t>31</a:t>
            </a:r>
            <a:r>
              <a:rPr lang="en-GB" sz="2000" dirty="0" smtClean="0"/>
              <a:t> of these still feel the </a:t>
            </a:r>
            <a:r>
              <a:rPr lang="en-GB" sz="2000" dirty="0" smtClean="0"/>
              <a:t>need to </a:t>
            </a:r>
            <a:r>
              <a:rPr lang="en-GB" sz="2000" dirty="0" smtClean="0"/>
              <a:t>continue wearing masks/hand sanitising; </a:t>
            </a:r>
            <a:endParaRPr lang="en-GB" sz="2000" dirty="0" smtClean="0"/>
          </a:p>
          <a:p>
            <a:pPr marL="179388" indent="-179388">
              <a:buFontTx/>
              <a:buChar char="-"/>
            </a:pPr>
            <a:r>
              <a:rPr lang="en-GB" sz="2000" b="1" dirty="0" smtClean="0"/>
              <a:t>30 </a:t>
            </a:r>
            <a:r>
              <a:rPr lang="en-GB" sz="2000" dirty="0" smtClean="0"/>
              <a:t>prefers not to do so but are happy to continue the practice if required</a:t>
            </a:r>
            <a:endParaRPr lang="en-GB" sz="2000" dirty="0"/>
          </a:p>
        </p:txBody>
      </p:sp>
      <p:pic>
        <p:nvPicPr>
          <p:cNvPr id="5" name="Picture 2"/>
          <p:cNvPicPr>
            <a:picLocks noChangeAspect="1" noChangeArrowheads="1"/>
          </p:cNvPicPr>
          <p:nvPr/>
        </p:nvPicPr>
        <p:blipFill>
          <a:blip r:embed="rId2" cstate="print"/>
          <a:srcRect l="58055" t="38455" r="34129" b="50123"/>
          <a:stretch>
            <a:fillRect/>
          </a:stretch>
        </p:blipFill>
        <p:spPr bwMode="auto">
          <a:xfrm>
            <a:off x="5508104" y="1628800"/>
            <a:ext cx="2016224" cy="1656184"/>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400" b="1" dirty="0" smtClean="0">
                <a:solidFill>
                  <a:srgbClr val="C00000"/>
                </a:solidFill>
              </a:rPr>
              <a:t>THINKING ABOUT AFTER 21</a:t>
            </a:r>
            <a:r>
              <a:rPr lang="en-GB" sz="2400" b="1" baseline="30000" dirty="0" smtClean="0">
                <a:solidFill>
                  <a:srgbClr val="C00000"/>
                </a:solidFill>
              </a:rPr>
              <a:t>st</a:t>
            </a:r>
            <a:r>
              <a:rPr lang="en-GB" sz="2400" b="1" dirty="0" smtClean="0">
                <a:solidFill>
                  <a:srgbClr val="C00000"/>
                </a:solidFill>
              </a:rPr>
              <a:t> JUNE, HOW DO YOU FEEL ABOUT </a:t>
            </a:r>
            <a:r>
              <a:rPr lang="en-GB" sz="2400" b="1" dirty="0" smtClean="0">
                <a:solidFill>
                  <a:schemeClr val="tx1"/>
                </a:solidFill>
              </a:rPr>
              <a:t>MASKS</a:t>
            </a:r>
            <a:r>
              <a:rPr lang="en-GB" sz="2400" b="1" dirty="0" smtClean="0">
                <a:solidFill>
                  <a:srgbClr val="C00000"/>
                </a:solidFill>
              </a:rPr>
              <a:t>?</a:t>
            </a:r>
            <a:endParaRPr lang="en-GB" sz="2400" b="1" dirty="0">
              <a:solidFill>
                <a:srgbClr val="C00000"/>
              </a:solidFill>
            </a:endParaRPr>
          </a:p>
        </p:txBody>
      </p:sp>
      <p:pic>
        <p:nvPicPr>
          <p:cNvPr id="7170" name="Picture 2"/>
          <p:cNvPicPr>
            <a:picLocks noChangeAspect="1" noChangeArrowheads="1"/>
          </p:cNvPicPr>
          <p:nvPr/>
        </p:nvPicPr>
        <p:blipFill>
          <a:blip r:embed="rId2" cstate="print"/>
          <a:srcRect l="29051" t="33094" r="52685" b="34422"/>
          <a:stretch>
            <a:fillRect/>
          </a:stretch>
        </p:blipFill>
        <p:spPr bwMode="auto">
          <a:xfrm>
            <a:off x="0" y="1412776"/>
            <a:ext cx="4427984" cy="4427982"/>
          </a:xfrm>
          <a:prstGeom prst="rect">
            <a:avLst/>
          </a:prstGeom>
          <a:noFill/>
          <a:ln w="9525">
            <a:noFill/>
            <a:miter lim="800000"/>
            <a:headEnd/>
            <a:tailEnd/>
          </a:ln>
        </p:spPr>
      </p:pic>
      <p:pic>
        <p:nvPicPr>
          <p:cNvPr id="5" name="Picture 2"/>
          <p:cNvPicPr>
            <a:picLocks noChangeAspect="1" noChangeArrowheads="1"/>
          </p:cNvPicPr>
          <p:nvPr/>
        </p:nvPicPr>
        <p:blipFill>
          <a:blip r:embed="rId3" cstate="print"/>
          <a:srcRect l="58031" t="45891" r="39906" b="30874"/>
          <a:stretch>
            <a:fillRect/>
          </a:stretch>
        </p:blipFill>
        <p:spPr bwMode="auto">
          <a:xfrm>
            <a:off x="4716016" y="1844824"/>
            <a:ext cx="443418" cy="2808312"/>
          </a:xfrm>
          <a:prstGeom prst="rect">
            <a:avLst/>
          </a:prstGeom>
          <a:noFill/>
          <a:ln w="9525">
            <a:noFill/>
            <a:miter lim="800000"/>
            <a:headEnd/>
            <a:tailEnd/>
          </a:ln>
        </p:spPr>
      </p:pic>
      <p:sp>
        <p:nvSpPr>
          <p:cNvPr id="6" name="TextBox 5"/>
          <p:cNvSpPr txBox="1"/>
          <p:nvPr/>
        </p:nvSpPr>
        <p:spPr>
          <a:xfrm>
            <a:off x="5176353" y="1862822"/>
            <a:ext cx="3716127" cy="2862322"/>
          </a:xfrm>
          <a:prstGeom prst="rect">
            <a:avLst/>
          </a:prstGeom>
          <a:solidFill>
            <a:schemeClr val="bg1"/>
          </a:solidFill>
        </p:spPr>
        <p:txBody>
          <a:bodyPr wrap="square" rtlCol="0">
            <a:spAutoFit/>
          </a:bodyPr>
          <a:lstStyle/>
          <a:p>
            <a:pPr>
              <a:spcAft>
                <a:spcPts val="600"/>
              </a:spcAft>
            </a:pPr>
            <a:r>
              <a:rPr lang="en-GB" sz="2000" dirty="0" smtClean="0">
                <a:latin typeface="Arial" pitchFamily="34" charset="0"/>
                <a:cs typeface="Arial" pitchFamily="34" charset="0"/>
              </a:rPr>
              <a:t>We should continue wearing them for precaution</a:t>
            </a:r>
          </a:p>
          <a:p>
            <a:pPr>
              <a:spcAft>
                <a:spcPts val="600"/>
              </a:spcAft>
            </a:pPr>
            <a:r>
              <a:rPr lang="en-GB" sz="2000" dirty="0" smtClean="0">
                <a:latin typeface="Arial" pitchFamily="34" charset="0"/>
                <a:cs typeface="Arial" pitchFamily="34" charset="0"/>
              </a:rPr>
              <a:t>I prefer not to wear them, but I’m happy to do so if required</a:t>
            </a:r>
          </a:p>
          <a:p>
            <a:pPr>
              <a:spcAft>
                <a:spcPts val="600"/>
              </a:spcAft>
            </a:pPr>
            <a:r>
              <a:rPr lang="en-GB" sz="2000" dirty="0" smtClean="0">
                <a:latin typeface="Arial" pitchFamily="34" charset="0"/>
                <a:cs typeface="Arial" pitchFamily="34" charset="0"/>
              </a:rPr>
              <a:t>Don’t make it obligatory – let each person choose</a:t>
            </a:r>
          </a:p>
          <a:p>
            <a:pPr>
              <a:spcAft>
                <a:spcPts val="600"/>
              </a:spcAft>
            </a:pPr>
            <a:r>
              <a:rPr lang="en-GB" sz="2000" dirty="0" smtClean="0">
                <a:latin typeface="Arial" pitchFamily="34" charset="0"/>
                <a:cs typeface="Arial" pitchFamily="34" charset="0"/>
              </a:rPr>
              <a:t>We should stop using them</a:t>
            </a:r>
          </a:p>
          <a:p>
            <a:pPr>
              <a:spcAft>
                <a:spcPts val="600"/>
              </a:spcAft>
            </a:pPr>
            <a:r>
              <a:rPr lang="en-GB" sz="2000" dirty="0" smtClean="0">
                <a:latin typeface="Arial" pitchFamily="34" charset="0"/>
                <a:cs typeface="Arial" pitchFamily="34" charset="0"/>
              </a:rPr>
              <a:t>Other responses</a:t>
            </a:r>
            <a:endParaRPr lang="en-GB" sz="2000" dirty="0">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400" b="1" dirty="0" smtClean="0">
                <a:solidFill>
                  <a:srgbClr val="C00000"/>
                </a:solidFill>
              </a:rPr>
              <a:t>THINKING ABOUT AFTER 21</a:t>
            </a:r>
            <a:r>
              <a:rPr lang="en-GB" sz="2400" b="1" baseline="30000" dirty="0" smtClean="0">
                <a:solidFill>
                  <a:srgbClr val="C00000"/>
                </a:solidFill>
              </a:rPr>
              <a:t>st</a:t>
            </a:r>
            <a:r>
              <a:rPr lang="en-GB" sz="2400" b="1" dirty="0" smtClean="0">
                <a:solidFill>
                  <a:srgbClr val="C00000"/>
                </a:solidFill>
              </a:rPr>
              <a:t> JUNE, HOW DO YOU FEEL ABOUT </a:t>
            </a:r>
            <a:r>
              <a:rPr lang="en-GB" sz="2400" b="1" dirty="0" smtClean="0">
                <a:solidFill>
                  <a:schemeClr val="tx1"/>
                </a:solidFill>
              </a:rPr>
              <a:t>HAND SANITISING</a:t>
            </a:r>
            <a:r>
              <a:rPr lang="en-GB" sz="2400" b="1" dirty="0" smtClean="0">
                <a:solidFill>
                  <a:srgbClr val="C00000"/>
                </a:solidFill>
              </a:rPr>
              <a:t>?</a:t>
            </a:r>
            <a:endParaRPr lang="en-GB" sz="2400" b="1" dirty="0">
              <a:solidFill>
                <a:srgbClr val="C00000"/>
              </a:solidFill>
            </a:endParaRPr>
          </a:p>
        </p:txBody>
      </p:sp>
      <p:pic>
        <p:nvPicPr>
          <p:cNvPr id="8194" name="Picture 2"/>
          <p:cNvPicPr>
            <a:picLocks noChangeAspect="1" noChangeArrowheads="1"/>
          </p:cNvPicPr>
          <p:nvPr/>
        </p:nvPicPr>
        <p:blipFill>
          <a:blip r:embed="rId2" cstate="print"/>
          <a:srcRect l="29605" t="45891" r="52685" b="22610"/>
          <a:stretch>
            <a:fillRect/>
          </a:stretch>
        </p:blipFill>
        <p:spPr bwMode="auto">
          <a:xfrm>
            <a:off x="295238" y="1628800"/>
            <a:ext cx="4276761" cy="4276761"/>
          </a:xfrm>
          <a:prstGeom prst="rect">
            <a:avLst/>
          </a:prstGeom>
          <a:noFill/>
          <a:ln w="9525">
            <a:noFill/>
            <a:miter lim="800000"/>
            <a:headEnd/>
            <a:tailEnd/>
          </a:ln>
        </p:spPr>
      </p:pic>
      <p:pic>
        <p:nvPicPr>
          <p:cNvPr id="5" name="Picture 2"/>
          <p:cNvPicPr>
            <a:picLocks noChangeAspect="1" noChangeArrowheads="1"/>
          </p:cNvPicPr>
          <p:nvPr/>
        </p:nvPicPr>
        <p:blipFill>
          <a:blip r:embed="rId2" cstate="print"/>
          <a:srcRect l="58031" t="45891" r="39906" b="30874"/>
          <a:stretch>
            <a:fillRect/>
          </a:stretch>
        </p:blipFill>
        <p:spPr bwMode="auto">
          <a:xfrm>
            <a:off x="4716016" y="1844824"/>
            <a:ext cx="443418" cy="2808312"/>
          </a:xfrm>
          <a:prstGeom prst="rect">
            <a:avLst/>
          </a:prstGeom>
          <a:noFill/>
          <a:ln w="9525">
            <a:noFill/>
            <a:miter lim="800000"/>
            <a:headEnd/>
            <a:tailEnd/>
          </a:ln>
        </p:spPr>
      </p:pic>
      <p:sp>
        <p:nvSpPr>
          <p:cNvPr id="6" name="TextBox 5"/>
          <p:cNvSpPr txBox="1"/>
          <p:nvPr/>
        </p:nvSpPr>
        <p:spPr>
          <a:xfrm>
            <a:off x="5176353" y="1862822"/>
            <a:ext cx="3716127" cy="2862322"/>
          </a:xfrm>
          <a:prstGeom prst="rect">
            <a:avLst/>
          </a:prstGeom>
          <a:solidFill>
            <a:schemeClr val="bg1"/>
          </a:solidFill>
        </p:spPr>
        <p:txBody>
          <a:bodyPr wrap="square" rtlCol="0">
            <a:spAutoFit/>
          </a:bodyPr>
          <a:lstStyle/>
          <a:p>
            <a:pPr>
              <a:spcAft>
                <a:spcPts val="600"/>
              </a:spcAft>
            </a:pPr>
            <a:r>
              <a:rPr lang="en-GB" sz="2000" dirty="0" smtClean="0">
                <a:latin typeface="Arial" pitchFamily="34" charset="0"/>
                <a:cs typeface="Arial" pitchFamily="34" charset="0"/>
              </a:rPr>
              <a:t>We should continue doing it  for precaution</a:t>
            </a:r>
          </a:p>
          <a:p>
            <a:pPr>
              <a:spcAft>
                <a:spcPts val="600"/>
              </a:spcAft>
            </a:pPr>
            <a:r>
              <a:rPr lang="en-GB" sz="2000" dirty="0" smtClean="0">
                <a:latin typeface="Arial" pitchFamily="34" charset="0"/>
                <a:cs typeface="Arial" pitchFamily="34" charset="0"/>
              </a:rPr>
              <a:t>I feel indifferent, but I’m happy to do so if required</a:t>
            </a:r>
          </a:p>
          <a:p>
            <a:pPr>
              <a:spcAft>
                <a:spcPts val="600"/>
              </a:spcAft>
            </a:pPr>
            <a:r>
              <a:rPr lang="en-GB" sz="2000" dirty="0" smtClean="0">
                <a:latin typeface="Arial" pitchFamily="34" charset="0"/>
                <a:cs typeface="Arial" pitchFamily="34" charset="0"/>
              </a:rPr>
              <a:t>Don’t make it obligatory – but keep it available for use</a:t>
            </a:r>
          </a:p>
          <a:p>
            <a:pPr>
              <a:spcAft>
                <a:spcPts val="600"/>
              </a:spcAft>
            </a:pPr>
            <a:r>
              <a:rPr lang="en-GB" sz="2000" dirty="0" smtClean="0">
                <a:latin typeface="Arial" pitchFamily="34" charset="0"/>
                <a:cs typeface="Arial" pitchFamily="34" charset="0"/>
              </a:rPr>
              <a:t>We should stop using them</a:t>
            </a:r>
          </a:p>
          <a:p>
            <a:pPr>
              <a:spcAft>
                <a:spcPts val="600"/>
              </a:spcAft>
            </a:pPr>
            <a:r>
              <a:rPr lang="en-GB" sz="2000" dirty="0" smtClean="0">
                <a:latin typeface="Arial" pitchFamily="34" charset="0"/>
                <a:cs typeface="Arial" pitchFamily="34" charset="0"/>
              </a:rPr>
              <a:t>Other responses</a:t>
            </a:r>
            <a:endParaRPr lang="en-GB" sz="2000" dirty="0">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400" b="1" dirty="0" smtClean="0">
                <a:solidFill>
                  <a:srgbClr val="C00000"/>
                </a:solidFill>
              </a:rPr>
              <a:t>THINKING ABOUT AFTER 21</a:t>
            </a:r>
            <a:r>
              <a:rPr lang="en-GB" sz="2400" b="1" baseline="30000" dirty="0" smtClean="0">
                <a:solidFill>
                  <a:srgbClr val="C00000"/>
                </a:solidFill>
              </a:rPr>
              <a:t>st</a:t>
            </a:r>
            <a:r>
              <a:rPr lang="en-GB" sz="2400" b="1" dirty="0" smtClean="0">
                <a:solidFill>
                  <a:srgbClr val="C00000"/>
                </a:solidFill>
              </a:rPr>
              <a:t> JUNE, HOW DO YOU FEEL ABOUT </a:t>
            </a:r>
            <a:r>
              <a:rPr lang="en-GB" sz="2400" b="1" dirty="0" smtClean="0">
                <a:solidFill>
                  <a:schemeClr val="tx1"/>
                </a:solidFill>
              </a:rPr>
              <a:t>SEATING ARRANGEMENT</a:t>
            </a:r>
            <a:r>
              <a:rPr lang="en-GB" sz="2400" b="1" dirty="0" smtClean="0">
                <a:solidFill>
                  <a:srgbClr val="C00000"/>
                </a:solidFill>
              </a:rPr>
              <a:t>?</a:t>
            </a:r>
            <a:endParaRPr lang="en-GB" sz="2400" b="1" dirty="0">
              <a:solidFill>
                <a:srgbClr val="C00000"/>
              </a:solidFill>
            </a:endParaRPr>
          </a:p>
        </p:txBody>
      </p:sp>
      <p:pic>
        <p:nvPicPr>
          <p:cNvPr id="9218" name="Picture 2"/>
          <p:cNvPicPr>
            <a:picLocks noChangeAspect="1" noChangeArrowheads="1"/>
          </p:cNvPicPr>
          <p:nvPr/>
        </p:nvPicPr>
        <p:blipFill>
          <a:blip r:embed="rId2" cstate="print"/>
          <a:srcRect l="29605" t="35063" r="52497" b="32453"/>
          <a:stretch>
            <a:fillRect/>
          </a:stretch>
        </p:blipFill>
        <p:spPr bwMode="auto">
          <a:xfrm>
            <a:off x="179512" y="1484784"/>
            <a:ext cx="4104457" cy="4188220"/>
          </a:xfrm>
          <a:prstGeom prst="rect">
            <a:avLst/>
          </a:prstGeom>
          <a:noFill/>
          <a:ln w="9525">
            <a:noFill/>
            <a:miter lim="800000"/>
            <a:headEnd/>
            <a:tailEnd/>
          </a:ln>
        </p:spPr>
      </p:pic>
      <p:pic>
        <p:nvPicPr>
          <p:cNvPr id="7" name="Picture 2"/>
          <p:cNvPicPr>
            <a:picLocks noChangeAspect="1" noChangeArrowheads="1"/>
          </p:cNvPicPr>
          <p:nvPr/>
        </p:nvPicPr>
        <p:blipFill>
          <a:blip r:embed="rId3" cstate="print"/>
          <a:srcRect l="58031" t="45891" r="39705" b="33320"/>
          <a:stretch>
            <a:fillRect/>
          </a:stretch>
        </p:blipFill>
        <p:spPr bwMode="auto">
          <a:xfrm>
            <a:off x="4283968" y="2103527"/>
            <a:ext cx="474287" cy="2448272"/>
          </a:xfrm>
          <a:prstGeom prst="rect">
            <a:avLst/>
          </a:prstGeom>
          <a:noFill/>
          <a:ln w="9525">
            <a:noFill/>
            <a:miter lim="800000"/>
            <a:headEnd/>
            <a:tailEnd/>
          </a:ln>
        </p:spPr>
      </p:pic>
      <p:sp>
        <p:nvSpPr>
          <p:cNvPr id="8" name="TextBox 7"/>
          <p:cNvSpPr txBox="1"/>
          <p:nvPr/>
        </p:nvSpPr>
        <p:spPr>
          <a:xfrm>
            <a:off x="4744305" y="2103527"/>
            <a:ext cx="4248472" cy="2477601"/>
          </a:xfrm>
          <a:prstGeom prst="rect">
            <a:avLst/>
          </a:prstGeom>
          <a:solidFill>
            <a:schemeClr val="bg1"/>
          </a:solidFill>
        </p:spPr>
        <p:txBody>
          <a:bodyPr wrap="square" rtlCol="0">
            <a:spAutoFit/>
          </a:bodyPr>
          <a:lstStyle/>
          <a:p>
            <a:pPr>
              <a:spcAft>
                <a:spcPts val="600"/>
              </a:spcAft>
            </a:pPr>
            <a:r>
              <a:rPr lang="en-GB" sz="2000" dirty="0" smtClean="0">
                <a:latin typeface="Arial" pitchFamily="34" charset="0"/>
                <a:cs typeface="Arial" pitchFamily="34" charset="0"/>
              </a:rPr>
              <a:t>Don’t change the set up – I feel safe with the current arrangement</a:t>
            </a:r>
          </a:p>
          <a:p>
            <a:pPr>
              <a:spcAft>
                <a:spcPts val="600"/>
              </a:spcAft>
            </a:pPr>
            <a:r>
              <a:rPr lang="en-GB" sz="2000" dirty="0" smtClean="0">
                <a:latin typeface="Arial" pitchFamily="34" charset="0"/>
                <a:cs typeface="Arial" pitchFamily="34" charset="0"/>
              </a:rPr>
              <a:t>We can reduce the spacing slightly to increase our church capacity</a:t>
            </a:r>
          </a:p>
          <a:p>
            <a:pPr>
              <a:spcAft>
                <a:spcPts val="600"/>
              </a:spcAft>
            </a:pPr>
            <a:r>
              <a:rPr lang="en-GB" sz="2000" dirty="0" smtClean="0">
                <a:latin typeface="Arial" pitchFamily="34" charset="0"/>
                <a:cs typeface="Arial" pitchFamily="34" charset="0"/>
              </a:rPr>
              <a:t>Go back to how things were before, and remove all restrictions</a:t>
            </a:r>
          </a:p>
          <a:p>
            <a:pPr>
              <a:spcAft>
                <a:spcPts val="600"/>
              </a:spcAft>
            </a:pPr>
            <a:r>
              <a:rPr lang="en-GB" sz="2000" dirty="0" smtClean="0">
                <a:latin typeface="Arial" pitchFamily="34" charset="0"/>
                <a:cs typeface="Arial" pitchFamily="34" charset="0"/>
              </a:rPr>
              <a:t>Other responses</a:t>
            </a:r>
            <a:endParaRPr lang="en-GB" sz="2000" dirty="0">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400" b="1" dirty="0" smtClean="0">
                <a:solidFill>
                  <a:srgbClr val="C00000"/>
                </a:solidFill>
              </a:rPr>
              <a:t>THINKING ABOUT AFTER 21</a:t>
            </a:r>
            <a:r>
              <a:rPr lang="en-GB" sz="2400" b="1" baseline="30000" dirty="0" smtClean="0">
                <a:solidFill>
                  <a:srgbClr val="C00000"/>
                </a:solidFill>
              </a:rPr>
              <a:t>st</a:t>
            </a:r>
            <a:r>
              <a:rPr lang="en-GB" sz="2400" b="1" dirty="0" smtClean="0">
                <a:solidFill>
                  <a:srgbClr val="C00000"/>
                </a:solidFill>
              </a:rPr>
              <a:t> JUNE, HOW DO YOU FEEL ABOUT </a:t>
            </a:r>
            <a:r>
              <a:rPr lang="en-GB" sz="2400" b="1" dirty="0" smtClean="0">
                <a:solidFill>
                  <a:schemeClr val="tx1"/>
                </a:solidFill>
              </a:rPr>
              <a:t>REFRESHMENT IN THE HALL</a:t>
            </a:r>
            <a:r>
              <a:rPr lang="en-GB" sz="2400" b="1" dirty="0" smtClean="0">
                <a:solidFill>
                  <a:srgbClr val="C00000"/>
                </a:solidFill>
              </a:rPr>
              <a:t>?</a:t>
            </a:r>
            <a:endParaRPr lang="en-GB" sz="2400" b="1" dirty="0">
              <a:solidFill>
                <a:srgbClr val="C00000"/>
              </a:solidFill>
            </a:endParaRPr>
          </a:p>
        </p:txBody>
      </p:sp>
      <p:pic>
        <p:nvPicPr>
          <p:cNvPr id="7" name="Picture 2"/>
          <p:cNvPicPr>
            <a:picLocks noChangeAspect="1" noChangeArrowheads="1"/>
          </p:cNvPicPr>
          <p:nvPr/>
        </p:nvPicPr>
        <p:blipFill>
          <a:blip r:embed="rId2" cstate="print"/>
          <a:srcRect l="58031" t="45891" r="39705" b="33320"/>
          <a:stretch>
            <a:fillRect/>
          </a:stretch>
        </p:blipFill>
        <p:spPr bwMode="auto">
          <a:xfrm>
            <a:off x="4399695" y="2011774"/>
            <a:ext cx="474287" cy="2448272"/>
          </a:xfrm>
          <a:prstGeom prst="rect">
            <a:avLst/>
          </a:prstGeom>
          <a:noFill/>
          <a:ln w="9525">
            <a:noFill/>
            <a:miter lim="800000"/>
            <a:headEnd/>
            <a:tailEnd/>
          </a:ln>
        </p:spPr>
      </p:pic>
      <p:sp>
        <p:nvSpPr>
          <p:cNvPr id="8" name="TextBox 7"/>
          <p:cNvSpPr txBox="1"/>
          <p:nvPr/>
        </p:nvSpPr>
        <p:spPr>
          <a:xfrm>
            <a:off x="4860032" y="2011774"/>
            <a:ext cx="4248472" cy="2785378"/>
          </a:xfrm>
          <a:prstGeom prst="rect">
            <a:avLst/>
          </a:prstGeom>
          <a:solidFill>
            <a:schemeClr val="bg1"/>
          </a:solidFill>
        </p:spPr>
        <p:txBody>
          <a:bodyPr wrap="square" rtlCol="0">
            <a:spAutoFit/>
          </a:bodyPr>
          <a:lstStyle/>
          <a:p>
            <a:pPr>
              <a:spcAft>
                <a:spcPts val="600"/>
              </a:spcAft>
            </a:pPr>
            <a:r>
              <a:rPr lang="en-GB" sz="2000" dirty="0" smtClean="0">
                <a:latin typeface="Arial" pitchFamily="34" charset="0"/>
                <a:cs typeface="Arial" pitchFamily="34" charset="0"/>
              </a:rPr>
              <a:t>Unsure / I feel indifferent</a:t>
            </a:r>
            <a:br>
              <a:rPr lang="en-GB" sz="2000" dirty="0" smtClean="0">
                <a:latin typeface="Arial" pitchFamily="34" charset="0"/>
                <a:cs typeface="Arial" pitchFamily="34" charset="0"/>
              </a:rPr>
            </a:br>
            <a:endParaRPr lang="en-GB" sz="2000" dirty="0" smtClean="0">
              <a:latin typeface="Arial" pitchFamily="34" charset="0"/>
              <a:cs typeface="Arial" pitchFamily="34" charset="0"/>
            </a:endParaRPr>
          </a:p>
          <a:p>
            <a:pPr>
              <a:spcAft>
                <a:spcPts val="600"/>
              </a:spcAft>
            </a:pPr>
            <a:r>
              <a:rPr lang="en-GB" sz="2000" dirty="0" smtClean="0">
                <a:latin typeface="Arial" pitchFamily="34" charset="0"/>
                <a:cs typeface="Arial" pitchFamily="34" charset="0"/>
              </a:rPr>
              <a:t>I would like it to resume as soon </a:t>
            </a:r>
            <a:br>
              <a:rPr lang="en-GB" sz="2000" dirty="0" smtClean="0">
                <a:latin typeface="Arial" pitchFamily="34" charset="0"/>
                <a:cs typeface="Arial" pitchFamily="34" charset="0"/>
              </a:rPr>
            </a:br>
            <a:r>
              <a:rPr lang="en-GB" sz="2000" dirty="0" smtClean="0">
                <a:latin typeface="Arial" pitchFamily="34" charset="0"/>
                <a:cs typeface="Arial" pitchFamily="34" charset="0"/>
              </a:rPr>
              <a:t>as possible</a:t>
            </a:r>
          </a:p>
          <a:p>
            <a:pPr>
              <a:spcAft>
                <a:spcPts val="600"/>
              </a:spcAft>
            </a:pPr>
            <a:r>
              <a:rPr lang="en-GB" sz="2000" dirty="0" smtClean="0">
                <a:latin typeface="Arial" pitchFamily="34" charset="0"/>
                <a:cs typeface="Arial" pitchFamily="34" charset="0"/>
              </a:rPr>
              <a:t>We should wait a bit longer</a:t>
            </a:r>
            <a:br>
              <a:rPr lang="en-GB" sz="2000" dirty="0" smtClean="0">
                <a:latin typeface="Arial" pitchFamily="34" charset="0"/>
                <a:cs typeface="Arial" pitchFamily="34" charset="0"/>
              </a:rPr>
            </a:br>
            <a:endParaRPr lang="en-GB" sz="2000" dirty="0" smtClean="0">
              <a:latin typeface="Arial" pitchFamily="34" charset="0"/>
              <a:cs typeface="Arial" pitchFamily="34" charset="0"/>
            </a:endParaRPr>
          </a:p>
          <a:p>
            <a:pPr>
              <a:spcAft>
                <a:spcPts val="600"/>
              </a:spcAft>
            </a:pPr>
            <a:r>
              <a:rPr lang="en-GB" sz="2000" dirty="0" smtClean="0">
                <a:latin typeface="Arial" pitchFamily="34" charset="0"/>
                <a:cs typeface="Arial" pitchFamily="34" charset="0"/>
              </a:rPr>
              <a:t>Other </a:t>
            </a:r>
            <a:r>
              <a:rPr lang="en-GB" sz="2000" dirty="0" smtClean="0">
                <a:latin typeface="Arial" pitchFamily="34" charset="0"/>
                <a:cs typeface="Arial" pitchFamily="34" charset="0"/>
              </a:rPr>
              <a:t>(variants </a:t>
            </a:r>
            <a:r>
              <a:rPr lang="en-GB" sz="2000" dirty="0" smtClean="0">
                <a:latin typeface="Arial" pitchFamily="34" charset="0"/>
                <a:cs typeface="Arial" pitchFamily="34" charset="0"/>
              </a:rPr>
              <a:t>of the above three answers)</a:t>
            </a:r>
            <a:endParaRPr lang="en-GB" sz="2000" dirty="0">
              <a:latin typeface="Arial" pitchFamily="34" charset="0"/>
              <a:cs typeface="Arial" pitchFamily="34" charset="0"/>
            </a:endParaRPr>
          </a:p>
        </p:txBody>
      </p:sp>
      <p:pic>
        <p:nvPicPr>
          <p:cNvPr id="6" name="Picture 2"/>
          <p:cNvPicPr>
            <a:picLocks noChangeAspect="1" noChangeArrowheads="1"/>
          </p:cNvPicPr>
          <p:nvPr/>
        </p:nvPicPr>
        <p:blipFill>
          <a:blip r:embed="rId3" cstate="print"/>
          <a:srcRect l="29605" t="45891" r="52685" b="22610"/>
          <a:stretch>
            <a:fillRect/>
          </a:stretch>
        </p:blipFill>
        <p:spPr bwMode="auto">
          <a:xfrm>
            <a:off x="251520" y="1556792"/>
            <a:ext cx="3960440" cy="396044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000" b="1" dirty="0" smtClean="0">
                <a:solidFill>
                  <a:srgbClr val="C00000"/>
                </a:solidFill>
              </a:rPr>
              <a:t>Thinking of the last 15 months, what might be some of the POSITIVE things that you experienced / learned / discovered about </a:t>
            </a:r>
            <a:r>
              <a:rPr lang="en-GB" sz="2000" b="1" dirty="0" smtClean="0">
                <a:solidFill>
                  <a:schemeClr val="tx1"/>
                </a:solidFill>
              </a:rPr>
              <a:t>YOURSELF</a:t>
            </a:r>
            <a:r>
              <a:rPr lang="en-GB" sz="2000" b="1" dirty="0" smtClean="0">
                <a:solidFill>
                  <a:srgbClr val="C00000"/>
                </a:solidFill>
              </a:rPr>
              <a:t>?</a:t>
            </a:r>
            <a:endParaRPr lang="en-GB" sz="2000" b="1" dirty="0">
              <a:solidFill>
                <a:srgbClr val="C00000"/>
              </a:solidFill>
            </a:endParaRPr>
          </a:p>
        </p:txBody>
      </p:sp>
      <p:sp>
        <p:nvSpPr>
          <p:cNvPr id="3" name="Content Placeholder 2"/>
          <p:cNvSpPr>
            <a:spLocks noGrp="1"/>
          </p:cNvSpPr>
          <p:nvPr>
            <p:ph sz="quarter" idx="1"/>
          </p:nvPr>
        </p:nvSpPr>
        <p:spPr>
          <a:xfrm>
            <a:off x="457200" y="1371560"/>
            <a:ext cx="8229600" cy="4937760"/>
          </a:xfrm>
        </p:spPr>
        <p:txBody>
          <a:bodyPr>
            <a:normAutofit fontScale="92500" lnSpcReduction="20000"/>
          </a:bodyPr>
          <a:lstStyle/>
          <a:p>
            <a:pPr>
              <a:buNone/>
            </a:pPr>
            <a:r>
              <a:rPr lang="en-GB" sz="2200" b="1" i="1" dirty="0" smtClean="0">
                <a:solidFill>
                  <a:srgbClr val="C00000"/>
                </a:solidFill>
              </a:rPr>
              <a:t>Selected answers (some of these appeared repeatedly in similar words):</a:t>
            </a:r>
            <a:br>
              <a:rPr lang="en-GB" sz="2200" b="1" i="1" dirty="0" smtClean="0">
                <a:solidFill>
                  <a:srgbClr val="C00000"/>
                </a:solidFill>
              </a:rPr>
            </a:br>
            <a:endParaRPr lang="en-GB" sz="2200" b="1" i="1" dirty="0" smtClean="0">
              <a:solidFill>
                <a:srgbClr val="C00000"/>
              </a:solidFill>
            </a:endParaRPr>
          </a:p>
          <a:p>
            <a:r>
              <a:rPr lang="en-GB" dirty="0" smtClean="0"/>
              <a:t>“Resilience and patience and I have also learnt to slow down”</a:t>
            </a:r>
          </a:p>
          <a:p>
            <a:r>
              <a:rPr lang="en-GB" dirty="0" smtClean="0"/>
              <a:t>“I'm happier with my own company than I thought I'd be”</a:t>
            </a:r>
          </a:p>
          <a:p>
            <a:r>
              <a:rPr lang="en-GB" dirty="0" smtClean="0"/>
              <a:t>“More aware of people's needs - selfless people around”</a:t>
            </a:r>
          </a:p>
          <a:p>
            <a:r>
              <a:rPr lang="en-GB" dirty="0" smtClean="0"/>
              <a:t>“Faith is very important in difficult times”</a:t>
            </a:r>
          </a:p>
          <a:p>
            <a:r>
              <a:rPr lang="en-GB" dirty="0" smtClean="0"/>
              <a:t>“I appreciate more the value of family, friends, mutual support/appreciate more the gift of life”</a:t>
            </a:r>
          </a:p>
          <a:p>
            <a:r>
              <a:rPr lang="en-GB" dirty="0" smtClean="0"/>
              <a:t>“Able to adapt to what is needed. Learnt new skills (e.g. re. I.T. and working by phone etc)”</a:t>
            </a:r>
          </a:p>
          <a:p>
            <a:r>
              <a:rPr lang="en-GB" dirty="0" smtClean="0"/>
              <a:t>“I prayed &amp; meditated a lot.”</a:t>
            </a:r>
          </a:p>
          <a:p>
            <a:r>
              <a:rPr lang="en-GB" dirty="0" smtClean="0"/>
              <a:t>“I'm adaptable and coped well with the changes.  I realised how much I value coming to church to reflect and just be.”</a:t>
            </a:r>
          </a:p>
          <a:p>
            <a:r>
              <a:rPr lang="en-GB" dirty="0" smtClean="0"/>
              <a:t>“I rediscovered God in the last few months”</a:t>
            </a:r>
          </a:p>
          <a:p>
            <a:endParaRPr lang="en-GB" dirty="0" smtClean="0"/>
          </a:p>
          <a:p>
            <a:endParaRPr lang="en-GB"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000" b="1" dirty="0" smtClean="0">
                <a:solidFill>
                  <a:srgbClr val="C00000"/>
                </a:solidFill>
              </a:rPr>
              <a:t>Thinking of the last 15 months, what might be some of the POSITIVE things that you experienced / learned / discovered about </a:t>
            </a:r>
            <a:r>
              <a:rPr lang="en-GB" sz="2000" b="1" dirty="0" smtClean="0">
                <a:solidFill>
                  <a:schemeClr val="tx1"/>
                </a:solidFill>
              </a:rPr>
              <a:t>THE CHURCH</a:t>
            </a:r>
            <a:r>
              <a:rPr lang="en-GB" sz="2000" b="1" dirty="0" smtClean="0">
                <a:solidFill>
                  <a:srgbClr val="C00000"/>
                </a:solidFill>
              </a:rPr>
              <a:t>?</a:t>
            </a:r>
            <a:endParaRPr lang="en-GB" sz="2000" b="1" dirty="0">
              <a:solidFill>
                <a:srgbClr val="C00000"/>
              </a:solidFill>
            </a:endParaRPr>
          </a:p>
        </p:txBody>
      </p:sp>
      <p:sp>
        <p:nvSpPr>
          <p:cNvPr id="3" name="Content Placeholder 2"/>
          <p:cNvSpPr>
            <a:spLocks noGrp="1"/>
          </p:cNvSpPr>
          <p:nvPr>
            <p:ph sz="quarter" idx="1"/>
          </p:nvPr>
        </p:nvSpPr>
        <p:spPr>
          <a:xfrm>
            <a:off x="457200" y="1371560"/>
            <a:ext cx="8435280" cy="4937760"/>
          </a:xfrm>
        </p:spPr>
        <p:txBody>
          <a:bodyPr>
            <a:normAutofit fontScale="85000" lnSpcReduction="20000"/>
          </a:bodyPr>
          <a:lstStyle/>
          <a:p>
            <a:pPr>
              <a:buNone/>
            </a:pPr>
            <a:r>
              <a:rPr lang="en-GB" sz="2400" b="1" i="1" dirty="0" smtClean="0">
                <a:solidFill>
                  <a:srgbClr val="C00000"/>
                </a:solidFill>
              </a:rPr>
              <a:t>Selected answers (some of these appeared repeatedly in similar words):</a:t>
            </a:r>
            <a:br>
              <a:rPr lang="en-GB" sz="2400" b="1" i="1" dirty="0" smtClean="0">
                <a:solidFill>
                  <a:srgbClr val="C00000"/>
                </a:solidFill>
              </a:rPr>
            </a:br>
            <a:endParaRPr lang="en-GB" sz="2400" b="1" i="1" dirty="0" smtClean="0">
              <a:solidFill>
                <a:srgbClr val="C00000"/>
              </a:solidFill>
            </a:endParaRPr>
          </a:p>
          <a:p>
            <a:r>
              <a:rPr lang="en-GB" dirty="0" smtClean="0"/>
              <a:t>“The community and the congregation are selfless and are incredibly committed to providing top notch service. Great consideration for the publics health and safety and well being during the pandemic.”</a:t>
            </a:r>
          </a:p>
          <a:p>
            <a:r>
              <a:rPr lang="en-GB" dirty="0" smtClean="0"/>
              <a:t>“The Parish Team did a great job of providing Parishioners with the opportunity of regularly attending Mass, both virtually and in person.”</a:t>
            </a:r>
          </a:p>
          <a:p>
            <a:r>
              <a:rPr lang="en-GB" dirty="0" smtClean="0"/>
              <a:t>“How organised and up to date. Measures put in are brilliant.”</a:t>
            </a:r>
          </a:p>
          <a:p>
            <a:r>
              <a:rPr lang="en-GB" dirty="0" smtClean="0"/>
              <a:t>“Good at adapting”</a:t>
            </a:r>
          </a:p>
          <a:p>
            <a:r>
              <a:rPr lang="en-GB" dirty="0" smtClean="0"/>
              <a:t>“This kept me going. Our church is very helpful especially for lonely isolated people. Prayers and getting together helps a lot”</a:t>
            </a:r>
          </a:p>
          <a:p>
            <a:r>
              <a:rPr lang="en-GB" dirty="0" smtClean="0"/>
              <a:t>“The willingness to use online methods to help connect with the parish. The ongoing support for all who value the parish church so much”</a:t>
            </a:r>
          </a:p>
          <a:p>
            <a:r>
              <a:rPr lang="en-GB" dirty="0" smtClean="0"/>
              <a:t>“People actually care more than I thought”</a:t>
            </a:r>
          </a:p>
          <a:p>
            <a:endParaRPr lang="en-GB" dirty="0" smtClean="0"/>
          </a:p>
          <a:p>
            <a:endParaRPr lang="en-GB"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800" b="1" dirty="0" smtClean="0">
                <a:solidFill>
                  <a:srgbClr val="C00000"/>
                </a:solidFill>
              </a:rPr>
              <a:t>What kind of Church would you like to see post-pandemic?</a:t>
            </a:r>
            <a:endParaRPr lang="en-GB" sz="2800" b="1" dirty="0">
              <a:solidFill>
                <a:srgbClr val="C00000"/>
              </a:solidFill>
            </a:endParaRPr>
          </a:p>
        </p:txBody>
      </p:sp>
      <p:sp>
        <p:nvSpPr>
          <p:cNvPr id="3" name="Content Placeholder 2"/>
          <p:cNvSpPr>
            <a:spLocks noGrp="1"/>
          </p:cNvSpPr>
          <p:nvPr>
            <p:ph sz="quarter" idx="1"/>
          </p:nvPr>
        </p:nvSpPr>
        <p:spPr>
          <a:xfrm>
            <a:off x="457200" y="1371560"/>
            <a:ext cx="8435280" cy="4937760"/>
          </a:xfrm>
        </p:spPr>
        <p:txBody>
          <a:bodyPr>
            <a:normAutofit fontScale="85000" lnSpcReduction="20000"/>
          </a:bodyPr>
          <a:lstStyle/>
          <a:p>
            <a:pPr>
              <a:buNone/>
            </a:pPr>
            <a:r>
              <a:rPr lang="en-GB" sz="2400" b="1" i="1" dirty="0" smtClean="0">
                <a:solidFill>
                  <a:srgbClr val="C00000"/>
                </a:solidFill>
              </a:rPr>
              <a:t>Selected answers (some of these appeared repeatedly in similar words):</a:t>
            </a:r>
            <a:br>
              <a:rPr lang="en-GB" sz="2400" b="1" i="1" dirty="0" smtClean="0">
                <a:solidFill>
                  <a:srgbClr val="C00000"/>
                </a:solidFill>
              </a:rPr>
            </a:br>
            <a:endParaRPr lang="en-GB" sz="2400" b="1" i="1" dirty="0" smtClean="0">
              <a:solidFill>
                <a:srgbClr val="C00000"/>
              </a:solidFill>
            </a:endParaRPr>
          </a:p>
          <a:p>
            <a:r>
              <a:rPr lang="en-GB" dirty="0" smtClean="0"/>
              <a:t>“I would like to see our Church come together in an even more prayerful way.  A men-only prayer group would be helpful.”</a:t>
            </a:r>
          </a:p>
          <a:p>
            <a:r>
              <a:rPr lang="en-GB" dirty="0" smtClean="0"/>
              <a:t>“Less formality/ more open to joining other local churches {different denominations) for prayer groups, reflection time, care of those in need, musical events, which in STJV could make use of the screen to show music performed by Christian performers like Matt Redmond and other great artists. The Eucharist is important but we really need to look at different ways to attract a more youthful participation. One thing very evident from </a:t>
            </a:r>
            <a:r>
              <a:rPr lang="en-GB" dirty="0" err="1" smtClean="0"/>
              <a:t>Covid</a:t>
            </a:r>
            <a:r>
              <a:rPr lang="en-GB" dirty="0" smtClean="0"/>
              <a:t> is that the church is kept going by us oldies!!”</a:t>
            </a:r>
          </a:p>
          <a:p>
            <a:r>
              <a:rPr lang="en-GB" dirty="0" smtClean="0"/>
              <a:t>“Targeted at younger people”</a:t>
            </a:r>
          </a:p>
          <a:p>
            <a:r>
              <a:rPr lang="en-GB" dirty="0" smtClean="0"/>
              <a:t>“The same as it was before pandemic”</a:t>
            </a:r>
          </a:p>
          <a:p>
            <a:r>
              <a:rPr lang="en-GB" dirty="0" smtClean="0"/>
              <a:t>“More varied (e.g. in celebrating sacrament of reconciliation as in pandemic). Involvement of the youth when possible.”</a:t>
            </a:r>
          </a:p>
          <a:p>
            <a:endParaRPr lang="en-GB" dirty="0" smtClean="0"/>
          </a:p>
          <a:p>
            <a:endParaRPr lang="en-GB"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800" b="1" dirty="0" smtClean="0">
                <a:solidFill>
                  <a:srgbClr val="C00000"/>
                </a:solidFill>
              </a:rPr>
              <a:t>What is your deepest wish for our Parish community?</a:t>
            </a:r>
            <a:endParaRPr lang="en-GB" sz="2800" b="1" dirty="0">
              <a:solidFill>
                <a:srgbClr val="C00000"/>
              </a:solidFill>
            </a:endParaRPr>
          </a:p>
        </p:txBody>
      </p:sp>
      <p:sp>
        <p:nvSpPr>
          <p:cNvPr id="3" name="Content Placeholder 2"/>
          <p:cNvSpPr>
            <a:spLocks noGrp="1"/>
          </p:cNvSpPr>
          <p:nvPr>
            <p:ph sz="quarter" idx="1"/>
          </p:nvPr>
        </p:nvSpPr>
        <p:spPr>
          <a:xfrm>
            <a:off x="457200" y="1340768"/>
            <a:ext cx="8435280" cy="4937760"/>
          </a:xfrm>
        </p:spPr>
        <p:txBody>
          <a:bodyPr>
            <a:normAutofit fontScale="85000" lnSpcReduction="10000"/>
          </a:bodyPr>
          <a:lstStyle/>
          <a:p>
            <a:pPr>
              <a:buNone/>
            </a:pPr>
            <a:r>
              <a:rPr lang="en-GB" sz="2400" b="1" i="1" dirty="0" smtClean="0">
                <a:solidFill>
                  <a:srgbClr val="C00000"/>
                </a:solidFill>
              </a:rPr>
              <a:t>Selected answers (some of these appeared repeatedly in similar words):</a:t>
            </a:r>
            <a:br>
              <a:rPr lang="en-GB" sz="2400" b="1" i="1" dirty="0" smtClean="0">
                <a:solidFill>
                  <a:srgbClr val="C00000"/>
                </a:solidFill>
              </a:rPr>
            </a:br>
            <a:endParaRPr lang="en-GB" sz="2400" b="1" i="1" dirty="0" smtClean="0">
              <a:solidFill>
                <a:srgbClr val="C00000"/>
              </a:solidFill>
            </a:endParaRPr>
          </a:p>
          <a:p>
            <a:r>
              <a:rPr lang="en-GB" dirty="0" smtClean="0"/>
              <a:t>“To get back to as much normality as possible”</a:t>
            </a:r>
          </a:p>
          <a:p>
            <a:r>
              <a:rPr lang="en-GB" dirty="0" smtClean="0"/>
              <a:t>“To continue to retain the strong community spirit and friendliness that exists in the Parish”</a:t>
            </a:r>
          </a:p>
          <a:p>
            <a:r>
              <a:rPr lang="en-GB" dirty="0" smtClean="0"/>
              <a:t>“That it remains vibrant and welcoming.”</a:t>
            </a:r>
          </a:p>
          <a:p>
            <a:r>
              <a:rPr lang="en-GB" dirty="0" smtClean="0"/>
              <a:t>“For it to be safe”</a:t>
            </a:r>
          </a:p>
          <a:p>
            <a:r>
              <a:rPr lang="en-GB" dirty="0" smtClean="0"/>
              <a:t>“Continue as they are”</a:t>
            </a:r>
          </a:p>
          <a:p>
            <a:r>
              <a:rPr lang="en-GB" dirty="0" smtClean="0"/>
              <a:t>“To keep going - not loose what we have”</a:t>
            </a:r>
          </a:p>
          <a:p>
            <a:r>
              <a:rPr lang="en-GB" dirty="0" smtClean="0"/>
              <a:t>“To keep the good work and welcome all new member. Have a youth group in the church or a mass with young people, and some meeting with young people.”</a:t>
            </a:r>
          </a:p>
          <a:p>
            <a:r>
              <a:rPr lang="en-GB" dirty="0" smtClean="0"/>
              <a:t>“To grow in faith. More faith study for adults. More dedicated. For people to stand up for their faith.”</a:t>
            </a:r>
          </a:p>
          <a:p>
            <a:endParaRPr lang="en-GB" dirty="0" smtClean="0"/>
          </a:p>
          <a:p>
            <a:endParaRPr lang="en-GB"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839</TotalTime>
  <Words>549</Words>
  <Application>Microsoft Office PowerPoint</Application>
  <PresentationFormat>On-screen Show (4:3)</PresentationFormat>
  <Paragraphs>122</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Origin</vt:lpstr>
      <vt:lpstr>PARISH SURVEY RESULTS Responses collected at Masses 15th &amp; 16th May 2021</vt:lpstr>
      <vt:lpstr>AGE OF PARTICIPANTS (256 TOTAL)</vt:lpstr>
      <vt:lpstr>VACCINATION STATUS</vt:lpstr>
      <vt:lpstr>HOW HAVE THE LAST 15 MONTHS AFFECTED YOU?</vt:lpstr>
      <vt:lpstr>DO YOU THINK THINGS WILL GO BACK TO THE WAY IT WAS BEFORE THE PANDEMIC IN OUR CHURCH?</vt:lpstr>
      <vt:lpstr>DO YOU THINK WE SHOULD CONTINUE TO MAKE OUR MASSES AVAILABLE ONLINE?</vt:lpstr>
      <vt:lpstr>DO YOU FEEL SAFE/CONFIDENT WITH THE REMOVAL OF ALL RESTRICTIONS ON 21ST JUNE?</vt:lpstr>
      <vt:lpstr>THINKING ABOUT AFTER 21st JUNE, HOW DO YOU FEEL ABOUT MASKS?</vt:lpstr>
      <vt:lpstr>THINKING ABOUT AFTER 21st JUNE, HOW DO YOU FEEL ABOUT HAND SANITISING?</vt:lpstr>
      <vt:lpstr>THINKING ABOUT AFTER 21st JUNE, HOW DO YOU FEEL ABOUT SEATING ARRANGEMENT?</vt:lpstr>
      <vt:lpstr>THINKING ABOUT AFTER 21st JUNE, HOW DO YOU FEEL ABOUT REFRESHMENT IN THE HALL?</vt:lpstr>
      <vt:lpstr>Thinking of the last 15 months, what might be some of the POSITIVE things that you experienced / learned / discovered about YOURSELF?</vt:lpstr>
      <vt:lpstr>Thinking of the last 15 months, what might be some of the POSITIVE things that you experienced / learned / discovered about THE CHURCH?</vt:lpstr>
      <vt:lpstr>What kind of Church would you like to see post-pandemic?</vt:lpstr>
      <vt:lpstr>What is your deepest wish for our Parish community?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PARISH SURVEY RESULTS</dc:title>
  <dc:creator>Windows User</dc:creator>
  <cp:lastModifiedBy>Windows User</cp:lastModifiedBy>
  <cp:revision>5</cp:revision>
  <dcterms:created xsi:type="dcterms:W3CDTF">2021-05-20T11:28:43Z</dcterms:created>
  <dcterms:modified xsi:type="dcterms:W3CDTF">2021-05-22T14:58:18Z</dcterms:modified>
</cp:coreProperties>
</file>